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ebas Neue" panose="020B0604020202020204" charset="0"/>
      <p:regular r:id="rId14"/>
    </p:embeddedFont>
    <p:embeddedFont>
      <p:font typeface="Inter" panose="020B0604020202020204" charset="0"/>
      <p:regular r:id="rId15"/>
    </p:embeddedFont>
    <p:embeddedFont>
      <p:font typeface="Calibri" panose="020F0502020204030204" pitchFamily="34" charset="0"/>
      <p:regular r:id="rId16"/>
      <p:bold r:id="rId17"/>
      <p:italic r:id="rId18"/>
      <p:boldItalic r:id="rId19"/>
    </p:embeddedFont>
    <p:embeddedFont>
      <p:font typeface="Cambria Math" panose="02040503050406030204" pitchFamily="18" charset="0"/>
      <p:regular r:id="rId20"/>
    </p:embeddedFont>
    <p:embeddedFont>
      <p:font typeface="Arial" panose="020B0604020202020204" pitchFamily="34" charset="0"/>
      <p:regular r:id="rId21"/>
    </p:embeddedFont>
    <p:embeddedFont>
      <p:font typeface="Rasputin" panose="020B0604020202020204" charset="0"/>
      <p:regular r:id="rId22"/>
    </p:embeddedFont>
    <p:embeddedFont>
      <p:font typeface="Montserrat Bold" panose="020B0604020202020204" charset="-93"/>
      <p:regular r:id="rId23"/>
    </p:embeddedFont>
    <p:embeddedFont>
      <p:font typeface="Muli Heavy" panose="020B0604020202020204" charset="-93"/>
      <p:regular r:id="rId24"/>
    </p:embeddedFont>
    <p:embeddedFont>
      <p:font typeface="Arial Bold" panose="020B0604020202020204" charset="0"/>
      <p:regular r:id="rId25"/>
    </p:embeddedFont>
    <p:embeddedFont>
      <p:font typeface="Inter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101"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6580031" y="9351544"/>
            <a:ext cx="740300" cy="70556"/>
            <a:chOff x="0" y="0"/>
            <a:chExt cx="987066" cy="94074"/>
          </a:xfrm>
        </p:grpSpPr>
        <p:grpSp>
          <p:nvGrpSpPr>
            <p:cNvPr id="3" name="Group 3"/>
            <p:cNvGrpSpPr/>
            <p:nvPr/>
          </p:nvGrpSpPr>
          <p:grpSpPr>
            <a:xfrm>
              <a:off x="0" y="0"/>
              <a:ext cx="94074" cy="940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225778" y="0"/>
              <a:ext cx="94074" cy="940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447638" y="0"/>
              <a:ext cx="94074" cy="9407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670311" y="0"/>
              <a:ext cx="94074" cy="9407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1" name="Group 11"/>
            <p:cNvGrpSpPr/>
            <p:nvPr/>
          </p:nvGrpSpPr>
          <p:grpSpPr>
            <a:xfrm>
              <a:off x="892992" y="0"/>
              <a:ext cx="94074" cy="9407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id="13" name="Freeform 13"/>
          <p:cNvSpPr/>
          <p:nvPr/>
        </p:nvSpPr>
        <p:spPr>
          <a:xfrm>
            <a:off x="0" y="0"/>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sp>
      <p:sp>
        <p:nvSpPr>
          <p:cNvPr id="14" name="Freeform 14"/>
          <p:cNvSpPr/>
          <p:nvPr/>
        </p:nvSpPr>
        <p:spPr>
          <a:xfrm>
            <a:off x="917001" y="899622"/>
            <a:ext cx="592967" cy="510864"/>
          </a:xfrm>
          <a:custGeom>
            <a:avLst/>
            <a:gdLst/>
            <a:ahLst/>
            <a:cxnLst/>
            <a:rect l="l" t="t" r="r" b="b"/>
            <a:pathLst>
              <a:path w="592967" h="510864">
                <a:moveTo>
                  <a:pt x="0" y="0"/>
                </a:moveTo>
                <a:lnTo>
                  <a:pt x="592967" y="0"/>
                </a:lnTo>
                <a:lnTo>
                  <a:pt x="592967" y="510864"/>
                </a:lnTo>
                <a:lnTo>
                  <a:pt x="0" y="510864"/>
                </a:lnTo>
                <a:lnTo>
                  <a:pt x="0" y="0"/>
                </a:lnTo>
                <a:close/>
              </a:path>
            </a:pathLst>
          </a:custGeom>
          <a:blipFill>
            <a:blip r:embed="rId3"/>
            <a:stretch>
              <a:fillRect/>
            </a:stretch>
          </a:blipFill>
        </p:spPr>
      </p:sp>
      <p:sp>
        <p:nvSpPr>
          <p:cNvPr id="15" name="TextBox 15"/>
          <p:cNvSpPr txBox="1"/>
          <p:nvPr/>
        </p:nvSpPr>
        <p:spPr>
          <a:xfrm>
            <a:off x="3574360" y="3188648"/>
            <a:ext cx="11139280" cy="2894965"/>
          </a:xfrm>
          <a:prstGeom prst="rect">
            <a:avLst/>
          </a:prstGeom>
        </p:spPr>
        <p:txBody>
          <a:bodyPr lIns="0" tIns="0" rIns="0" bIns="0" rtlCol="0" anchor="t">
            <a:spAutoFit/>
          </a:bodyPr>
          <a:lstStyle/>
          <a:p>
            <a:pPr algn="ctr">
              <a:lnSpc>
                <a:spcPts val="23660"/>
              </a:lnSpc>
            </a:pPr>
            <a:r>
              <a:rPr lang="en-US" sz="16900" spc="777">
                <a:solidFill>
                  <a:srgbClr val="FFFFFF"/>
                </a:solidFill>
                <a:latin typeface="Muli Heavy"/>
              </a:rPr>
              <a:t>ROUTER</a:t>
            </a:r>
          </a:p>
        </p:txBody>
      </p:sp>
      <p:sp>
        <p:nvSpPr>
          <p:cNvPr id="16" name="TextBox 16"/>
          <p:cNvSpPr txBox="1"/>
          <p:nvPr/>
        </p:nvSpPr>
        <p:spPr>
          <a:xfrm rot="-5400000">
            <a:off x="14220311" y="4992873"/>
            <a:ext cx="5904119" cy="448310"/>
          </a:xfrm>
          <a:prstGeom prst="rect">
            <a:avLst/>
          </a:prstGeom>
        </p:spPr>
        <p:txBody>
          <a:bodyPr lIns="0" tIns="0" rIns="0" bIns="0" rtlCol="0" anchor="t">
            <a:spAutoFit/>
          </a:bodyPr>
          <a:lstStyle/>
          <a:p>
            <a:pPr algn="ctr">
              <a:lnSpc>
                <a:spcPts val="3639"/>
              </a:lnSpc>
            </a:pPr>
            <a:r>
              <a:rPr lang="en-US" sz="2599" spc="982">
                <a:solidFill>
                  <a:srgbClr val="5E5E5E"/>
                </a:solidFill>
                <a:latin typeface="Bebas Neue"/>
              </a:rPr>
              <a:t>2023</a:t>
            </a:r>
          </a:p>
        </p:txBody>
      </p:sp>
      <p:sp>
        <p:nvSpPr>
          <p:cNvPr id="17" name="TextBox 17"/>
          <p:cNvSpPr txBox="1"/>
          <p:nvPr/>
        </p:nvSpPr>
        <p:spPr>
          <a:xfrm>
            <a:off x="6530230" y="6083613"/>
            <a:ext cx="5533836" cy="606425"/>
          </a:xfrm>
          <a:prstGeom prst="rect">
            <a:avLst/>
          </a:prstGeom>
        </p:spPr>
        <p:txBody>
          <a:bodyPr lIns="0" tIns="0" rIns="0" bIns="0" rtlCol="0" anchor="t">
            <a:spAutoFit/>
          </a:bodyPr>
          <a:lstStyle/>
          <a:p>
            <a:pPr algn="ctr">
              <a:lnSpc>
                <a:spcPts val="4900"/>
              </a:lnSpc>
            </a:pPr>
            <a:r>
              <a:rPr lang="en-US" sz="3500" spc="532">
                <a:solidFill>
                  <a:srgbClr val="FFFFFF"/>
                </a:solidFill>
                <a:latin typeface="Inter"/>
              </a:rPr>
              <a:t>NGUYỄN THỊ TRANG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48" r="-448"/>
            </a:stretch>
          </a:blipFill>
        </p:spPr>
      </p:sp>
      <p:sp>
        <p:nvSpPr>
          <p:cNvPr id="3" name="AutoShape 3"/>
          <p:cNvSpPr/>
          <p:nvPr/>
        </p:nvSpPr>
        <p:spPr>
          <a:xfrm>
            <a:off x="8049560" y="9116683"/>
            <a:ext cx="2343436" cy="0"/>
          </a:xfrm>
          <a:prstGeom prst="line">
            <a:avLst/>
          </a:prstGeom>
          <a:ln w="66675" cap="rnd">
            <a:solidFill>
              <a:srgbClr val="FFFFFF"/>
            </a:solidFill>
            <a:prstDash val="sysDot"/>
            <a:headEnd type="none" w="sm" len="sm"/>
            <a:tailEnd type="none" w="sm" len="sm"/>
          </a:ln>
        </p:spPr>
      </p:sp>
      <p:sp>
        <p:nvSpPr>
          <p:cNvPr id="4" name="TextBox 4"/>
          <p:cNvSpPr txBox="1"/>
          <p:nvPr/>
        </p:nvSpPr>
        <p:spPr>
          <a:xfrm>
            <a:off x="7136039" y="3096765"/>
            <a:ext cx="3896994" cy="764159"/>
          </a:xfrm>
          <a:prstGeom prst="rect">
            <a:avLst/>
          </a:prstGeom>
        </p:spPr>
        <p:txBody>
          <a:bodyPr lIns="0" tIns="0" rIns="0" bIns="0" rtlCol="0" anchor="t">
            <a:spAutoFit/>
          </a:bodyPr>
          <a:lstStyle/>
          <a:p>
            <a:pPr algn="ctr">
              <a:lnSpc>
                <a:spcPts val="6298"/>
              </a:lnSpc>
            </a:pPr>
            <a:r>
              <a:rPr lang="en-US" sz="4700" spc="526">
                <a:solidFill>
                  <a:srgbClr val="FFFFFF"/>
                </a:solidFill>
                <a:latin typeface="Inter"/>
              </a:rPr>
              <a:t>04</a:t>
            </a:r>
          </a:p>
        </p:txBody>
      </p:sp>
      <p:sp>
        <p:nvSpPr>
          <p:cNvPr id="5" name="TextBox 5"/>
          <p:cNvSpPr txBox="1"/>
          <p:nvPr/>
        </p:nvSpPr>
        <p:spPr>
          <a:xfrm>
            <a:off x="2764061" y="3714750"/>
            <a:ext cx="12914433" cy="2555240"/>
          </a:xfrm>
          <a:prstGeom prst="rect">
            <a:avLst/>
          </a:prstGeom>
        </p:spPr>
        <p:txBody>
          <a:bodyPr lIns="0" tIns="0" rIns="0" bIns="0" rtlCol="0" anchor="t">
            <a:spAutoFit/>
          </a:bodyPr>
          <a:lstStyle/>
          <a:p>
            <a:pPr algn="ctr">
              <a:lnSpc>
                <a:spcPts val="20860"/>
              </a:lnSpc>
            </a:pPr>
            <a:r>
              <a:rPr lang="en-US" sz="14900" spc="1415">
                <a:solidFill>
                  <a:srgbClr val="FFFFFF"/>
                </a:solidFill>
                <a:latin typeface="Muli Heavy"/>
              </a:rPr>
              <a:t>PHÂN LOẠI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989" r="-7989"/>
            </a:stretch>
          </a:blipFill>
        </p:spPr>
      </p:sp>
      <p:sp>
        <p:nvSpPr>
          <p:cNvPr id="4" name="AutoShape 4"/>
          <p:cNvSpPr/>
          <p:nvPr/>
        </p:nvSpPr>
        <p:spPr>
          <a:xfrm rot="-5400000">
            <a:off x="7940448" y="5508015"/>
            <a:ext cx="2691013" cy="0"/>
          </a:xfrm>
          <a:prstGeom prst="line">
            <a:avLst/>
          </a:prstGeom>
          <a:ln w="38100" cap="rnd">
            <a:solidFill>
              <a:srgbClr val="FFFFFF"/>
            </a:solidFill>
            <a:prstDash val="sysDot"/>
            <a:headEnd type="none" w="sm" len="sm"/>
            <a:tailEnd type="none" w="sm" len="sm"/>
          </a:ln>
        </p:spPr>
      </p:sp>
      <p:sp>
        <p:nvSpPr>
          <p:cNvPr id="5" name="AutoShape 5"/>
          <p:cNvSpPr/>
          <p:nvPr/>
        </p:nvSpPr>
        <p:spPr>
          <a:xfrm flipH="1">
            <a:off x="5213344" y="5219700"/>
            <a:ext cx="4072610" cy="5105"/>
          </a:xfrm>
          <a:prstGeom prst="line">
            <a:avLst/>
          </a:prstGeom>
          <a:ln w="38100" cap="rnd">
            <a:solidFill>
              <a:srgbClr val="FFFFFF"/>
            </a:solidFill>
            <a:prstDash val="sysDot"/>
            <a:headEnd type="none" w="sm" len="sm"/>
            <a:tailEnd type="none" w="sm" len="sm"/>
          </a:ln>
        </p:spPr>
      </p:sp>
      <p:sp>
        <p:nvSpPr>
          <p:cNvPr id="6" name="TextBox 6"/>
          <p:cNvSpPr txBox="1"/>
          <p:nvPr/>
        </p:nvSpPr>
        <p:spPr>
          <a:xfrm>
            <a:off x="1167433" y="990600"/>
            <a:ext cx="8234586" cy="859536"/>
          </a:xfrm>
          <a:prstGeom prst="rect">
            <a:avLst/>
          </a:prstGeom>
        </p:spPr>
        <p:txBody>
          <a:bodyPr lIns="0" tIns="0" rIns="0" bIns="0" rtlCol="0" anchor="t">
            <a:spAutoFit/>
          </a:bodyPr>
          <a:lstStyle/>
          <a:p>
            <a:pPr>
              <a:lnSpc>
                <a:spcPts val="6912"/>
              </a:lnSpc>
            </a:pPr>
            <a:r>
              <a:rPr lang="en-US" sz="5400" spc="577" dirty="0">
                <a:solidFill>
                  <a:srgbClr val="FFFFFF"/>
                </a:solidFill>
                <a:latin typeface="Muli Heavy"/>
              </a:rPr>
              <a:t>4. PHÂN LOẠI</a:t>
            </a:r>
          </a:p>
        </p:txBody>
      </p:sp>
      <p:sp>
        <p:nvSpPr>
          <p:cNvPr id="7" name="TextBox 7"/>
          <p:cNvSpPr txBox="1"/>
          <p:nvPr/>
        </p:nvSpPr>
        <p:spPr>
          <a:xfrm>
            <a:off x="1752600" y="4722520"/>
            <a:ext cx="3460742" cy="769441"/>
          </a:xfrm>
          <a:prstGeom prst="rect">
            <a:avLst/>
          </a:prstGeom>
        </p:spPr>
        <p:txBody>
          <a:bodyPr wrap="square" lIns="0" tIns="0" rIns="0" bIns="0" rtlCol="0" anchor="t">
            <a:spAutoFit/>
          </a:bodyPr>
          <a:lstStyle/>
          <a:p>
            <a:pPr algn="ctr">
              <a:lnSpc>
                <a:spcPts val="6039"/>
              </a:lnSpc>
              <a:spcBef>
                <a:spcPct val="0"/>
              </a:spcBef>
            </a:pPr>
            <a:r>
              <a:rPr lang="en-US" sz="3999" spc="255" dirty="0" err="1">
                <a:solidFill>
                  <a:srgbClr val="FFFFFF"/>
                </a:solidFill>
                <a:latin typeface="Arial"/>
              </a:rPr>
              <a:t>Gồm</a:t>
            </a:r>
            <a:r>
              <a:rPr lang="en-US" sz="3999" spc="255" dirty="0">
                <a:solidFill>
                  <a:srgbClr val="FFFFFF"/>
                </a:solidFill>
                <a:latin typeface="Arial"/>
              </a:rPr>
              <a:t> 2 </a:t>
            </a:r>
            <a:r>
              <a:rPr lang="en-US" sz="3999" spc="255" dirty="0" err="1">
                <a:solidFill>
                  <a:srgbClr val="FFFFFF"/>
                </a:solidFill>
                <a:latin typeface="Arial"/>
              </a:rPr>
              <a:t>loại</a:t>
            </a:r>
            <a:endParaRPr lang="en-US" sz="3999" spc="255" dirty="0">
              <a:solidFill>
                <a:srgbClr val="FFFFFF"/>
              </a:solidFill>
              <a:latin typeface="Arial"/>
            </a:endParaRPr>
          </a:p>
        </p:txBody>
      </p:sp>
      <p:grpSp>
        <p:nvGrpSpPr>
          <p:cNvPr id="8" name="Group 8"/>
          <p:cNvGrpSpPr/>
          <p:nvPr/>
        </p:nvGrpSpPr>
        <p:grpSpPr>
          <a:xfrm>
            <a:off x="8695924" y="2417955"/>
            <a:ext cx="7784162" cy="1551707"/>
            <a:chOff x="0" y="-96925"/>
            <a:chExt cx="10378883" cy="2068942"/>
          </a:xfrm>
        </p:grpSpPr>
        <p:sp>
          <p:nvSpPr>
            <p:cNvPr id="9" name="TextBox 9"/>
            <p:cNvSpPr txBox="1"/>
            <p:nvPr/>
          </p:nvSpPr>
          <p:spPr>
            <a:xfrm>
              <a:off x="3455174" y="-66675"/>
              <a:ext cx="6923709" cy="1551571"/>
            </a:xfrm>
            <a:prstGeom prst="rect">
              <a:avLst/>
            </a:prstGeom>
          </p:spPr>
          <p:txBody>
            <a:bodyPr lIns="0" tIns="0" rIns="0" bIns="0" rtlCol="0" anchor="t">
              <a:spAutoFit/>
            </a:bodyPr>
            <a:lstStyle/>
            <a:p>
              <a:pPr>
                <a:lnSpc>
                  <a:spcPts val="4766"/>
                </a:lnSpc>
              </a:pPr>
              <a:r>
                <a:rPr lang="en-US" sz="3404" spc="-40">
                  <a:solidFill>
                    <a:srgbClr val="FFFFFF"/>
                  </a:solidFill>
                  <a:latin typeface="Inter"/>
                </a:rPr>
                <a:t>Router có phụ thuộc vào giao thức</a:t>
              </a:r>
            </a:p>
          </p:txBody>
        </p:sp>
        <p:sp>
          <p:nvSpPr>
            <p:cNvPr id="10" name="TextBox 10"/>
            <p:cNvSpPr txBox="1"/>
            <p:nvPr/>
          </p:nvSpPr>
          <p:spPr>
            <a:xfrm>
              <a:off x="0" y="-96925"/>
              <a:ext cx="2019835" cy="2068942"/>
            </a:xfrm>
            <a:prstGeom prst="rect">
              <a:avLst/>
            </a:prstGeom>
          </p:spPr>
          <p:txBody>
            <a:bodyPr wrap="square" lIns="0" tIns="0" rIns="0" bIns="0" rtlCol="0" anchor="t">
              <a:spAutoFit/>
            </a:bodyPr>
            <a:lstStyle/>
            <a:p>
              <a:pPr algn="ctr">
                <a:lnSpc>
                  <a:spcPts val="12080"/>
                </a:lnSpc>
                <a:spcBef>
                  <a:spcPct val="0"/>
                </a:spcBef>
              </a:pPr>
              <a:r>
                <a:rPr lang="en-US" sz="8000" spc="512" dirty="0">
                  <a:solidFill>
                    <a:srgbClr val="FFFFFF"/>
                  </a:solidFill>
                  <a:latin typeface="Arial Bold"/>
                </a:rPr>
                <a:t>01</a:t>
              </a:r>
            </a:p>
          </p:txBody>
        </p:sp>
      </p:grpSp>
      <p:grpSp>
        <p:nvGrpSpPr>
          <p:cNvPr id="11" name="Group 11"/>
          <p:cNvGrpSpPr/>
          <p:nvPr/>
        </p:nvGrpSpPr>
        <p:grpSpPr>
          <a:xfrm>
            <a:off x="8695924" y="6896836"/>
            <a:ext cx="7743502" cy="1551707"/>
            <a:chOff x="0" y="-390525"/>
            <a:chExt cx="10324670" cy="2068942"/>
          </a:xfrm>
        </p:grpSpPr>
        <p:sp>
          <p:nvSpPr>
            <p:cNvPr id="12" name="TextBox 12"/>
            <p:cNvSpPr txBox="1"/>
            <p:nvPr/>
          </p:nvSpPr>
          <p:spPr>
            <a:xfrm>
              <a:off x="3400961" y="-66675"/>
              <a:ext cx="6923709" cy="1551571"/>
            </a:xfrm>
            <a:prstGeom prst="rect">
              <a:avLst/>
            </a:prstGeom>
          </p:spPr>
          <p:txBody>
            <a:bodyPr lIns="0" tIns="0" rIns="0" bIns="0" rtlCol="0" anchor="t">
              <a:spAutoFit/>
            </a:bodyPr>
            <a:lstStyle/>
            <a:p>
              <a:pPr>
                <a:lnSpc>
                  <a:spcPts val="4766"/>
                </a:lnSpc>
              </a:pPr>
              <a:r>
                <a:rPr lang="en-US" sz="3404" spc="-40">
                  <a:solidFill>
                    <a:srgbClr val="FFFFFF"/>
                  </a:solidFill>
                  <a:latin typeface="Inter"/>
                </a:rPr>
                <a:t>Router </a:t>
              </a:r>
              <a:r>
                <a:rPr lang="en-US" sz="3404" spc="-40">
                  <a:solidFill>
                    <a:srgbClr val="00BF63"/>
                  </a:solidFill>
                  <a:latin typeface="Inter"/>
                </a:rPr>
                <a:t>không</a:t>
              </a:r>
              <a:r>
                <a:rPr lang="en-US" sz="3404" spc="-40">
                  <a:solidFill>
                    <a:srgbClr val="FFFFFF"/>
                  </a:solidFill>
                  <a:latin typeface="Inter"/>
                </a:rPr>
                <a:t> phụ thuộc vào giao thức</a:t>
              </a:r>
            </a:p>
          </p:txBody>
        </p:sp>
        <p:sp>
          <p:nvSpPr>
            <p:cNvPr id="13" name="TextBox 13"/>
            <p:cNvSpPr txBox="1"/>
            <p:nvPr/>
          </p:nvSpPr>
          <p:spPr>
            <a:xfrm>
              <a:off x="0" y="-390525"/>
              <a:ext cx="2019835" cy="2068942"/>
            </a:xfrm>
            <a:prstGeom prst="rect">
              <a:avLst/>
            </a:prstGeom>
          </p:spPr>
          <p:txBody>
            <a:bodyPr wrap="square" lIns="0" tIns="0" rIns="0" bIns="0" rtlCol="0" anchor="t">
              <a:spAutoFit/>
            </a:bodyPr>
            <a:lstStyle/>
            <a:p>
              <a:pPr algn="ctr">
                <a:lnSpc>
                  <a:spcPts val="12080"/>
                </a:lnSpc>
                <a:spcBef>
                  <a:spcPct val="0"/>
                </a:spcBef>
              </a:pPr>
              <a:r>
                <a:rPr lang="en-US" sz="8000" spc="512" dirty="0">
                  <a:solidFill>
                    <a:srgbClr val="FFFFFF"/>
                  </a:solidFill>
                  <a:latin typeface="Arial Bold"/>
                </a:rPr>
                <a:t>02</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3230868" cy="10287000"/>
          </a:xfrm>
          <a:custGeom>
            <a:avLst/>
            <a:gdLst/>
            <a:ahLst/>
            <a:cxnLst/>
            <a:rect l="l" t="t" r="r" b="b"/>
            <a:pathLst>
              <a:path w="13230868" h="10287000">
                <a:moveTo>
                  <a:pt x="0" y="0"/>
                </a:moveTo>
                <a:lnTo>
                  <a:pt x="13230868" y="0"/>
                </a:lnTo>
                <a:lnTo>
                  <a:pt x="13230868" y="10287000"/>
                </a:lnTo>
                <a:lnTo>
                  <a:pt x="0" y="10287000"/>
                </a:lnTo>
                <a:lnTo>
                  <a:pt x="0" y="0"/>
                </a:lnTo>
                <a:close/>
              </a:path>
            </a:pathLst>
          </a:custGeom>
          <a:blipFill>
            <a:blip r:embed="rId2"/>
            <a:stretch>
              <a:fillRect/>
            </a:stretch>
          </a:blipFill>
        </p:spPr>
      </p:sp>
      <p:sp>
        <p:nvSpPr>
          <p:cNvPr id="3" name="AutoShape 3"/>
          <p:cNvSpPr/>
          <p:nvPr/>
        </p:nvSpPr>
        <p:spPr>
          <a:xfrm>
            <a:off x="4515505" y="3682862"/>
            <a:ext cx="9256990" cy="0"/>
          </a:xfrm>
          <a:prstGeom prst="line">
            <a:avLst/>
          </a:prstGeom>
          <a:ln w="28575" cap="flat">
            <a:solidFill>
              <a:srgbClr val="F27100"/>
            </a:solidFill>
            <a:prstDash val="solid"/>
            <a:headEnd type="none" w="sm" len="sm"/>
            <a:tailEnd type="none" w="sm" len="sm"/>
          </a:ln>
        </p:spPr>
      </p:sp>
      <p:sp>
        <p:nvSpPr>
          <p:cNvPr id="4" name="AutoShape 4"/>
          <p:cNvSpPr/>
          <p:nvPr/>
        </p:nvSpPr>
        <p:spPr>
          <a:xfrm>
            <a:off x="4515505" y="5871653"/>
            <a:ext cx="9256990" cy="0"/>
          </a:xfrm>
          <a:prstGeom prst="line">
            <a:avLst/>
          </a:prstGeom>
          <a:ln w="28575" cap="flat">
            <a:solidFill>
              <a:srgbClr val="F27100"/>
            </a:solidFill>
            <a:prstDash val="solid"/>
            <a:headEnd type="none" w="sm" len="sm"/>
            <a:tailEnd type="none" w="sm" len="sm"/>
          </a:ln>
        </p:spPr>
      </p:sp>
      <p:sp>
        <p:nvSpPr>
          <p:cNvPr id="5" name="TextBox 5"/>
          <p:cNvSpPr txBox="1"/>
          <p:nvPr/>
        </p:nvSpPr>
        <p:spPr>
          <a:xfrm>
            <a:off x="2695943" y="3692387"/>
            <a:ext cx="12896114" cy="1932305"/>
          </a:xfrm>
          <a:prstGeom prst="rect">
            <a:avLst/>
          </a:prstGeom>
        </p:spPr>
        <p:txBody>
          <a:bodyPr lIns="0" tIns="0" rIns="0" bIns="0" rtlCol="0" anchor="t">
            <a:spAutoFit/>
          </a:bodyPr>
          <a:lstStyle/>
          <a:p>
            <a:pPr algn="ctr">
              <a:lnSpc>
                <a:spcPts val="15820"/>
              </a:lnSpc>
            </a:pPr>
            <a:r>
              <a:rPr lang="en-US" sz="11300" spc="406">
                <a:solidFill>
                  <a:srgbClr val="FFFFFF"/>
                </a:solidFill>
                <a:latin typeface="Muli Heavy"/>
              </a:rPr>
              <a:t>THANK YOU</a:t>
            </a:r>
          </a:p>
        </p:txBody>
      </p:sp>
      <p:sp>
        <p:nvSpPr>
          <p:cNvPr id="6" name="TextBox 6"/>
          <p:cNvSpPr txBox="1"/>
          <p:nvPr/>
        </p:nvSpPr>
        <p:spPr>
          <a:xfrm>
            <a:off x="5217897" y="6293163"/>
            <a:ext cx="7852206" cy="488315"/>
          </a:xfrm>
          <a:prstGeom prst="rect">
            <a:avLst/>
          </a:prstGeom>
        </p:spPr>
        <p:txBody>
          <a:bodyPr lIns="0" tIns="0" rIns="0" bIns="0" rtlCol="0" anchor="t">
            <a:spAutoFit/>
          </a:bodyPr>
          <a:lstStyle/>
          <a:p>
            <a:pPr algn="ctr">
              <a:lnSpc>
                <a:spcPts val="4060"/>
              </a:lnSpc>
            </a:pPr>
            <a:r>
              <a:rPr lang="en-US" sz="2900" spc="507">
                <a:solidFill>
                  <a:srgbClr val="FFFFFF"/>
                </a:solidFill>
                <a:latin typeface="Inter"/>
              </a:rPr>
              <a:t>FOR WATCHING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409539"/>
            <a:ext cx="740300" cy="70556"/>
            <a:chOff x="0" y="0"/>
            <a:chExt cx="987066" cy="94074"/>
          </a:xfrm>
        </p:grpSpPr>
        <p:grpSp>
          <p:nvGrpSpPr>
            <p:cNvPr id="3" name="Group 3"/>
            <p:cNvGrpSpPr/>
            <p:nvPr/>
          </p:nvGrpSpPr>
          <p:grpSpPr>
            <a:xfrm>
              <a:off x="0" y="0"/>
              <a:ext cx="94074" cy="940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225778" y="0"/>
              <a:ext cx="94074" cy="940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447638" y="0"/>
              <a:ext cx="94074" cy="9407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670311" y="0"/>
              <a:ext cx="94074" cy="9407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1" name="Group 11"/>
            <p:cNvGrpSpPr/>
            <p:nvPr/>
          </p:nvGrpSpPr>
          <p:grpSpPr>
            <a:xfrm>
              <a:off x="892992" y="0"/>
              <a:ext cx="94074" cy="9407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id="13" name="Freeform 13"/>
          <p:cNvSpPr/>
          <p:nvPr/>
        </p:nvSpPr>
        <p:spPr>
          <a:xfrm>
            <a:off x="6149373" y="0"/>
            <a:ext cx="12138627" cy="10287000"/>
          </a:xfrm>
          <a:custGeom>
            <a:avLst/>
            <a:gdLst/>
            <a:ahLst/>
            <a:cxnLst/>
            <a:rect l="l" t="t" r="r" b="b"/>
            <a:pathLst>
              <a:path w="12138627" h="10287000">
                <a:moveTo>
                  <a:pt x="0" y="0"/>
                </a:moveTo>
                <a:lnTo>
                  <a:pt x="12138627" y="0"/>
                </a:lnTo>
                <a:lnTo>
                  <a:pt x="12138627" y="10287000"/>
                </a:lnTo>
                <a:lnTo>
                  <a:pt x="0" y="10287000"/>
                </a:lnTo>
                <a:lnTo>
                  <a:pt x="0" y="0"/>
                </a:lnTo>
                <a:close/>
              </a:path>
            </a:pathLst>
          </a:custGeom>
          <a:blipFill>
            <a:blip r:embed="rId2"/>
            <a:stretch>
              <a:fillRect t="-887" b="-887"/>
            </a:stretch>
          </a:blipFill>
        </p:spPr>
      </p:sp>
      <p:sp>
        <p:nvSpPr>
          <p:cNvPr id="14" name="TextBox 14"/>
          <p:cNvSpPr txBox="1"/>
          <p:nvPr/>
        </p:nvSpPr>
        <p:spPr>
          <a:xfrm>
            <a:off x="875754" y="2753008"/>
            <a:ext cx="4272948" cy="2750819"/>
          </a:xfrm>
          <a:prstGeom prst="rect">
            <a:avLst/>
          </a:prstGeom>
        </p:spPr>
        <p:txBody>
          <a:bodyPr lIns="0" tIns="0" rIns="0" bIns="0" rtlCol="0" anchor="t">
            <a:spAutoFit/>
          </a:bodyPr>
          <a:lstStyle/>
          <a:p>
            <a:pPr>
              <a:lnSpc>
                <a:spcPts val="11040"/>
              </a:lnSpc>
            </a:pPr>
            <a:r>
              <a:rPr lang="en-US" sz="8000" spc="856" dirty="0">
                <a:solidFill>
                  <a:srgbClr val="FFFFFF"/>
                </a:solidFill>
                <a:latin typeface="Montserrat Bold"/>
              </a:rPr>
              <a:t>NỘI DUNG</a:t>
            </a:r>
          </a:p>
        </p:txBody>
      </p:sp>
      <p:grpSp>
        <p:nvGrpSpPr>
          <p:cNvPr id="15" name="Group 15"/>
          <p:cNvGrpSpPr/>
          <p:nvPr/>
        </p:nvGrpSpPr>
        <p:grpSpPr>
          <a:xfrm>
            <a:off x="6589491" y="2515636"/>
            <a:ext cx="5132822" cy="938074"/>
            <a:chOff x="0" y="0"/>
            <a:chExt cx="6843762" cy="1250766"/>
          </a:xfrm>
        </p:grpSpPr>
        <p:sp>
          <p:nvSpPr>
            <p:cNvPr id="16" name="AutoShape 16"/>
            <p:cNvSpPr/>
            <p:nvPr/>
          </p:nvSpPr>
          <p:spPr>
            <a:xfrm flipV="1">
              <a:off x="1596670" y="0"/>
              <a:ext cx="0" cy="1250766"/>
            </a:xfrm>
            <a:prstGeom prst="line">
              <a:avLst/>
            </a:prstGeom>
            <a:ln w="38100" cap="flat">
              <a:solidFill>
                <a:srgbClr val="F27100"/>
              </a:solidFill>
              <a:prstDash val="solid"/>
              <a:headEnd type="none" w="sm" len="sm"/>
              <a:tailEnd type="none" w="sm" len="sm"/>
            </a:ln>
          </p:spPr>
        </p:sp>
        <p:sp>
          <p:nvSpPr>
            <p:cNvPr id="17" name="TextBox 17"/>
            <p:cNvSpPr txBox="1"/>
            <p:nvPr/>
          </p:nvSpPr>
          <p:spPr>
            <a:xfrm>
              <a:off x="0" y="112211"/>
              <a:ext cx="1033999" cy="1138555"/>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rPr>
                <a:t>01</a:t>
              </a:r>
            </a:p>
          </p:txBody>
        </p:sp>
        <p:sp>
          <p:nvSpPr>
            <p:cNvPr id="18" name="TextBox 18"/>
            <p:cNvSpPr txBox="1"/>
            <p:nvPr/>
          </p:nvSpPr>
          <p:spPr>
            <a:xfrm>
              <a:off x="2159758" y="188622"/>
              <a:ext cx="4684005" cy="805180"/>
            </a:xfrm>
            <a:prstGeom prst="rect">
              <a:avLst/>
            </a:prstGeom>
          </p:spPr>
          <p:txBody>
            <a:bodyPr lIns="0" tIns="0" rIns="0" bIns="0" rtlCol="0" anchor="t">
              <a:spAutoFit/>
            </a:bodyPr>
            <a:lstStyle/>
            <a:p>
              <a:pPr>
                <a:lnSpc>
                  <a:spcPts val="5040"/>
                </a:lnSpc>
              </a:pPr>
              <a:r>
                <a:rPr lang="en-US" sz="3600" spc="118" dirty="0">
                  <a:solidFill>
                    <a:srgbClr val="FFFFFF"/>
                  </a:solidFill>
                  <a:latin typeface="Inter Bold"/>
                </a:rPr>
                <a:t>KHÁI NIỆM</a:t>
              </a:r>
            </a:p>
          </p:txBody>
        </p:sp>
      </p:grpSp>
      <p:grpSp>
        <p:nvGrpSpPr>
          <p:cNvPr id="19" name="Group 19"/>
          <p:cNvGrpSpPr/>
          <p:nvPr/>
        </p:nvGrpSpPr>
        <p:grpSpPr>
          <a:xfrm>
            <a:off x="6799418" y="5014789"/>
            <a:ext cx="5132822" cy="1394873"/>
            <a:chOff x="0" y="0"/>
            <a:chExt cx="6843762" cy="1859831"/>
          </a:xfrm>
        </p:grpSpPr>
        <p:sp>
          <p:nvSpPr>
            <p:cNvPr id="20" name="AutoShape 20"/>
            <p:cNvSpPr/>
            <p:nvPr/>
          </p:nvSpPr>
          <p:spPr>
            <a:xfrm flipV="1">
              <a:off x="1596670" y="0"/>
              <a:ext cx="0" cy="1859831"/>
            </a:xfrm>
            <a:prstGeom prst="line">
              <a:avLst/>
            </a:prstGeom>
            <a:ln w="38100" cap="flat">
              <a:solidFill>
                <a:srgbClr val="F27100"/>
              </a:solidFill>
              <a:prstDash val="solid"/>
              <a:headEnd type="none" w="sm" len="sm"/>
              <a:tailEnd type="none" w="sm" len="sm"/>
            </a:ln>
          </p:spPr>
        </p:sp>
        <p:sp>
          <p:nvSpPr>
            <p:cNvPr id="21" name="TextBox 21"/>
            <p:cNvSpPr txBox="1"/>
            <p:nvPr/>
          </p:nvSpPr>
          <p:spPr>
            <a:xfrm>
              <a:off x="2159758" y="72199"/>
              <a:ext cx="4684005" cy="1656080"/>
            </a:xfrm>
            <a:prstGeom prst="rect">
              <a:avLst/>
            </a:prstGeom>
          </p:spPr>
          <p:txBody>
            <a:bodyPr lIns="0" tIns="0" rIns="0" bIns="0" rtlCol="0" anchor="t">
              <a:spAutoFit/>
            </a:bodyPr>
            <a:lstStyle/>
            <a:p>
              <a:pPr>
                <a:lnSpc>
                  <a:spcPts val="5040"/>
                </a:lnSpc>
              </a:pPr>
              <a:r>
                <a:rPr lang="en-US" sz="3600" spc="118" dirty="0">
                  <a:solidFill>
                    <a:srgbClr val="FFFFFF"/>
                  </a:solidFill>
                  <a:latin typeface="Inter Bold"/>
                </a:rPr>
                <a:t>NGUYÊN LÝ HOẠT ĐỘNG </a:t>
              </a:r>
            </a:p>
          </p:txBody>
        </p:sp>
        <p:sp>
          <p:nvSpPr>
            <p:cNvPr id="22" name="TextBox 22"/>
            <p:cNvSpPr txBox="1"/>
            <p:nvPr/>
          </p:nvSpPr>
          <p:spPr>
            <a:xfrm>
              <a:off x="0" y="99511"/>
              <a:ext cx="1033999" cy="1138555"/>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rPr>
                <a:t>03</a:t>
              </a:r>
            </a:p>
          </p:txBody>
        </p:sp>
      </p:grpSp>
      <p:grpSp>
        <p:nvGrpSpPr>
          <p:cNvPr id="23" name="Group 23"/>
          <p:cNvGrpSpPr/>
          <p:nvPr/>
        </p:nvGrpSpPr>
        <p:grpSpPr>
          <a:xfrm>
            <a:off x="12532977" y="5034790"/>
            <a:ext cx="5136879" cy="938074"/>
            <a:chOff x="0" y="0"/>
            <a:chExt cx="6849171" cy="1250766"/>
          </a:xfrm>
        </p:grpSpPr>
        <p:sp>
          <p:nvSpPr>
            <p:cNvPr id="24" name="AutoShape 24"/>
            <p:cNvSpPr/>
            <p:nvPr/>
          </p:nvSpPr>
          <p:spPr>
            <a:xfrm rot="-5400000">
              <a:off x="931845" y="606333"/>
              <a:ext cx="1250766" cy="0"/>
            </a:xfrm>
            <a:prstGeom prst="line">
              <a:avLst/>
            </a:prstGeom>
            <a:ln w="38100" cap="flat">
              <a:solidFill>
                <a:srgbClr val="F27100"/>
              </a:solidFill>
              <a:prstDash val="solid"/>
              <a:headEnd type="none" w="sm" len="sm"/>
              <a:tailEnd type="none" w="sm" len="sm"/>
            </a:ln>
          </p:spPr>
        </p:sp>
        <p:sp>
          <p:nvSpPr>
            <p:cNvPr id="25" name="TextBox 25"/>
            <p:cNvSpPr txBox="1"/>
            <p:nvPr/>
          </p:nvSpPr>
          <p:spPr>
            <a:xfrm>
              <a:off x="2059289" y="197393"/>
              <a:ext cx="4789882" cy="805180"/>
            </a:xfrm>
            <a:prstGeom prst="rect">
              <a:avLst/>
            </a:prstGeom>
          </p:spPr>
          <p:txBody>
            <a:bodyPr lIns="0" tIns="0" rIns="0" bIns="0" rtlCol="0" anchor="t">
              <a:spAutoFit/>
            </a:bodyPr>
            <a:lstStyle/>
            <a:p>
              <a:pPr>
                <a:lnSpc>
                  <a:spcPts val="5040"/>
                </a:lnSpc>
              </a:pPr>
              <a:r>
                <a:rPr lang="en-US" sz="3600" spc="118" dirty="0">
                  <a:solidFill>
                    <a:srgbClr val="FFFFFF"/>
                  </a:solidFill>
                  <a:latin typeface="Inter Bold"/>
                </a:rPr>
                <a:t>PHÂN LOẠI</a:t>
              </a:r>
            </a:p>
          </p:txBody>
        </p:sp>
        <p:sp>
          <p:nvSpPr>
            <p:cNvPr id="26" name="TextBox 26"/>
            <p:cNvSpPr txBox="1"/>
            <p:nvPr/>
          </p:nvSpPr>
          <p:spPr>
            <a:xfrm>
              <a:off x="0" y="112211"/>
              <a:ext cx="1033999" cy="1138555"/>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rPr>
                <a:t>04</a:t>
              </a:r>
            </a:p>
          </p:txBody>
        </p:sp>
      </p:grpSp>
      <p:grpSp>
        <p:nvGrpSpPr>
          <p:cNvPr id="27" name="Group 27"/>
          <p:cNvGrpSpPr/>
          <p:nvPr/>
        </p:nvGrpSpPr>
        <p:grpSpPr>
          <a:xfrm>
            <a:off x="12475274" y="2515636"/>
            <a:ext cx="5593910" cy="957253"/>
            <a:chOff x="0" y="0"/>
            <a:chExt cx="7458547" cy="1276338"/>
          </a:xfrm>
        </p:grpSpPr>
        <p:sp>
          <p:nvSpPr>
            <p:cNvPr id="28" name="AutoShape 28"/>
            <p:cNvSpPr/>
            <p:nvPr/>
          </p:nvSpPr>
          <p:spPr>
            <a:xfrm flipV="1">
              <a:off x="1557228" y="0"/>
              <a:ext cx="0" cy="1276338"/>
            </a:xfrm>
            <a:prstGeom prst="line">
              <a:avLst/>
            </a:prstGeom>
            <a:ln w="38100" cap="flat">
              <a:solidFill>
                <a:srgbClr val="F27100"/>
              </a:solidFill>
              <a:prstDash val="solid"/>
              <a:headEnd type="none" w="sm" len="sm"/>
              <a:tailEnd type="none" w="sm" len="sm"/>
            </a:ln>
          </p:spPr>
        </p:sp>
        <p:sp>
          <p:nvSpPr>
            <p:cNvPr id="29" name="TextBox 29"/>
            <p:cNvSpPr txBox="1"/>
            <p:nvPr/>
          </p:nvSpPr>
          <p:spPr>
            <a:xfrm>
              <a:off x="2122378" y="184693"/>
              <a:ext cx="5336168" cy="805180"/>
            </a:xfrm>
            <a:prstGeom prst="rect">
              <a:avLst/>
            </a:prstGeom>
          </p:spPr>
          <p:txBody>
            <a:bodyPr lIns="0" tIns="0" rIns="0" bIns="0" rtlCol="0" anchor="t">
              <a:spAutoFit/>
            </a:bodyPr>
            <a:lstStyle/>
            <a:p>
              <a:pPr>
                <a:lnSpc>
                  <a:spcPts val="5040"/>
                </a:lnSpc>
              </a:pPr>
              <a:r>
                <a:rPr lang="en-US" sz="3600" spc="118" dirty="0">
                  <a:solidFill>
                    <a:srgbClr val="FFFFFF"/>
                  </a:solidFill>
                  <a:latin typeface="Inter Bold"/>
                </a:rPr>
                <a:t>CHỨC NĂNG </a:t>
              </a:r>
            </a:p>
          </p:txBody>
        </p:sp>
        <p:sp>
          <p:nvSpPr>
            <p:cNvPr id="30" name="TextBox 30"/>
            <p:cNvSpPr txBox="1"/>
            <p:nvPr/>
          </p:nvSpPr>
          <p:spPr>
            <a:xfrm>
              <a:off x="0" y="112211"/>
              <a:ext cx="1033999" cy="1138555"/>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rPr>
                <a:t>02</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arn(inVertic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arn(inVertical)">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48" r="-448"/>
            </a:stretch>
          </a:blipFill>
        </p:spPr>
      </p:sp>
      <p:sp>
        <p:nvSpPr>
          <p:cNvPr id="3" name="AutoShape 3"/>
          <p:cNvSpPr/>
          <p:nvPr/>
        </p:nvSpPr>
        <p:spPr>
          <a:xfrm>
            <a:off x="8049560" y="9116683"/>
            <a:ext cx="2343436" cy="0"/>
          </a:xfrm>
          <a:prstGeom prst="line">
            <a:avLst/>
          </a:prstGeom>
          <a:ln w="66675" cap="rnd">
            <a:solidFill>
              <a:srgbClr val="FFFFFF"/>
            </a:solidFill>
            <a:prstDash val="sysDot"/>
            <a:headEnd type="none" w="sm" len="sm"/>
            <a:tailEnd type="none" w="sm" len="sm"/>
          </a:ln>
        </p:spPr>
      </p:sp>
      <p:sp>
        <p:nvSpPr>
          <p:cNvPr id="4" name="TextBox 4"/>
          <p:cNvSpPr txBox="1"/>
          <p:nvPr/>
        </p:nvSpPr>
        <p:spPr>
          <a:xfrm>
            <a:off x="7136039" y="3096765"/>
            <a:ext cx="3896994" cy="764159"/>
          </a:xfrm>
          <a:prstGeom prst="rect">
            <a:avLst/>
          </a:prstGeom>
        </p:spPr>
        <p:txBody>
          <a:bodyPr lIns="0" tIns="0" rIns="0" bIns="0" rtlCol="0" anchor="t">
            <a:spAutoFit/>
          </a:bodyPr>
          <a:lstStyle/>
          <a:p>
            <a:pPr algn="ctr">
              <a:lnSpc>
                <a:spcPts val="6298"/>
              </a:lnSpc>
            </a:pPr>
            <a:r>
              <a:rPr lang="en-US" sz="4700" spc="526">
                <a:solidFill>
                  <a:srgbClr val="FFFFFF"/>
                </a:solidFill>
                <a:latin typeface="Inter"/>
              </a:rPr>
              <a:t>01</a:t>
            </a:r>
          </a:p>
        </p:txBody>
      </p:sp>
      <p:sp>
        <p:nvSpPr>
          <p:cNvPr id="5" name="TextBox 5"/>
          <p:cNvSpPr txBox="1"/>
          <p:nvPr/>
        </p:nvSpPr>
        <p:spPr>
          <a:xfrm>
            <a:off x="2764061" y="3714750"/>
            <a:ext cx="12914433" cy="2555240"/>
          </a:xfrm>
          <a:prstGeom prst="rect">
            <a:avLst/>
          </a:prstGeom>
        </p:spPr>
        <p:txBody>
          <a:bodyPr lIns="0" tIns="0" rIns="0" bIns="0" rtlCol="0" anchor="t">
            <a:spAutoFit/>
          </a:bodyPr>
          <a:lstStyle/>
          <a:p>
            <a:pPr algn="ctr">
              <a:lnSpc>
                <a:spcPts val="20860"/>
              </a:lnSpc>
            </a:pPr>
            <a:r>
              <a:rPr lang="en-US" sz="14900" spc="1415">
                <a:solidFill>
                  <a:srgbClr val="FFFFFF"/>
                </a:solidFill>
                <a:latin typeface="Muli Heavy"/>
              </a:rPr>
              <a:t>KHÁI NIỆM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2886435" cy="10287000"/>
          </a:xfrm>
          <a:custGeom>
            <a:avLst/>
            <a:gdLst/>
            <a:ahLst/>
            <a:cxnLst/>
            <a:rect l="l" t="t" r="r" b="b"/>
            <a:pathLst>
              <a:path w="12886435" h="10287000">
                <a:moveTo>
                  <a:pt x="0" y="0"/>
                </a:moveTo>
                <a:lnTo>
                  <a:pt x="12886435" y="0"/>
                </a:lnTo>
                <a:lnTo>
                  <a:pt x="12886435" y="10287000"/>
                </a:lnTo>
                <a:lnTo>
                  <a:pt x="0" y="10287000"/>
                </a:lnTo>
                <a:lnTo>
                  <a:pt x="0" y="0"/>
                </a:lnTo>
                <a:close/>
              </a:path>
            </a:pathLst>
          </a:custGeom>
          <a:blipFill>
            <a:blip r:embed="rId2"/>
            <a:stretch>
              <a:fillRect t="-264" b="-264"/>
            </a:stretch>
          </a:blipFill>
        </p:spPr>
      </p:sp>
      <p:sp>
        <p:nvSpPr>
          <p:cNvPr id="3" name="Freeform 3"/>
          <p:cNvSpPr/>
          <p:nvPr/>
        </p:nvSpPr>
        <p:spPr>
          <a:xfrm>
            <a:off x="12886435" y="0"/>
            <a:ext cx="5401565" cy="10287000"/>
          </a:xfrm>
          <a:custGeom>
            <a:avLst/>
            <a:gdLst/>
            <a:ahLst/>
            <a:cxnLst/>
            <a:rect l="l" t="t" r="r" b="b"/>
            <a:pathLst>
              <a:path w="5401565" h="10287000">
                <a:moveTo>
                  <a:pt x="0" y="0"/>
                </a:moveTo>
                <a:lnTo>
                  <a:pt x="5401565" y="0"/>
                </a:lnTo>
                <a:lnTo>
                  <a:pt x="5401565" y="10287000"/>
                </a:lnTo>
                <a:lnTo>
                  <a:pt x="0" y="10287000"/>
                </a:lnTo>
                <a:lnTo>
                  <a:pt x="0" y="0"/>
                </a:lnTo>
                <a:close/>
              </a:path>
            </a:pathLst>
          </a:custGeom>
          <a:blipFill>
            <a:blip r:embed="rId3"/>
            <a:stretch>
              <a:fillRect t="-8" b="-8"/>
            </a:stretch>
          </a:blipFill>
        </p:spPr>
      </p:sp>
      <p:grpSp>
        <p:nvGrpSpPr>
          <p:cNvPr id="5" name="Group 5"/>
          <p:cNvGrpSpPr/>
          <p:nvPr/>
        </p:nvGrpSpPr>
        <p:grpSpPr>
          <a:xfrm>
            <a:off x="1167433" y="2776340"/>
            <a:ext cx="8798032" cy="4727943"/>
            <a:chOff x="0" y="0"/>
            <a:chExt cx="11730709" cy="6303924"/>
          </a:xfrm>
        </p:grpSpPr>
        <p:grpSp>
          <p:nvGrpSpPr>
            <p:cNvPr id="6" name="Group 6"/>
            <p:cNvGrpSpPr/>
            <p:nvPr/>
          </p:nvGrpSpPr>
          <p:grpSpPr>
            <a:xfrm>
              <a:off x="0" y="0"/>
              <a:ext cx="11730709" cy="6303924"/>
              <a:chOff x="0" y="0"/>
              <a:chExt cx="2317177" cy="1245219"/>
            </a:xfrm>
          </p:grpSpPr>
          <p:sp>
            <p:nvSpPr>
              <p:cNvPr id="7" name="Freeform 7"/>
              <p:cNvSpPr/>
              <p:nvPr/>
            </p:nvSpPr>
            <p:spPr>
              <a:xfrm>
                <a:off x="0" y="0"/>
                <a:ext cx="2317177" cy="1245219"/>
              </a:xfrm>
              <a:custGeom>
                <a:avLst/>
                <a:gdLst/>
                <a:ahLst/>
                <a:cxnLst/>
                <a:rect l="l" t="t" r="r" b="b"/>
                <a:pathLst>
                  <a:path w="2317177" h="1245219">
                    <a:moveTo>
                      <a:pt x="44878" y="0"/>
                    </a:moveTo>
                    <a:lnTo>
                      <a:pt x="2272299" y="0"/>
                    </a:lnTo>
                    <a:cubicBezTo>
                      <a:pt x="2297085" y="0"/>
                      <a:pt x="2317177" y="20093"/>
                      <a:pt x="2317177" y="44878"/>
                    </a:cubicBezTo>
                    <a:lnTo>
                      <a:pt x="2317177" y="1200341"/>
                    </a:lnTo>
                    <a:cubicBezTo>
                      <a:pt x="2317177" y="1225127"/>
                      <a:pt x="2297085" y="1245219"/>
                      <a:pt x="2272299" y="1245219"/>
                    </a:cubicBezTo>
                    <a:lnTo>
                      <a:pt x="44878" y="1245219"/>
                    </a:lnTo>
                    <a:cubicBezTo>
                      <a:pt x="20093" y="1245219"/>
                      <a:pt x="0" y="1225127"/>
                      <a:pt x="0" y="1200341"/>
                    </a:cubicBezTo>
                    <a:lnTo>
                      <a:pt x="0" y="44878"/>
                    </a:lnTo>
                    <a:cubicBezTo>
                      <a:pt x="0" y="20093"/>
                      <a:pt x="20093" y="0"/>
                      <a:pt x="44878" y="0"/>
                    </a:cubicBezTo>
                    <a:close/>
                  </a:path>
                </a:pathLst>
              </a:custGeom>
              <a:solidFill>
                <a:srgbClr val="FFFFFF"/>
              </a:solidFill>
            </p:spPr>
          </p:sp>
          <p:sp>
            <p:nvSpPr>
              <p:cNvPr id="8" name="TextBox 8"/>
              <p:cNvSpPr txBox="1"/>
              <p:nvPr/>
            </p:nvSpPr>
            <p:spPr>
              <a:xfrm>
                <a:off x="0" y="-57150"/>
                <a:ext cx="2317177" cy="1302369"/>
              </a:xfrm>
              <a:prstGeom prst="rect">
                <a:avLst/>
              </a:prstGeom>
            </p:spPr>
            <p:txBody>
              <a:bodyPr lIns="50800" tIns="50800" rIns="50800" bIns="50800" rtlCol="0" anchor="ctr"/>
              <a:lstStyle/>
              <a:p>
                <a:pPr algn="ctr">
                  <a:lnSpc>
                    <a:spcPts val="2415"/>
                  </a:lnSpc>
                </a:pPr>
                <a:endParaRPr/>
              </a:p>
            </p:txBody>
          </p:sp>
        </p:grpSp>
        <p:sp>
          <p:nvSpPr>
            <p:cNvPr id="9" name="TextBox 9"/>
            <p:cNvSpPr txBox="1"/>
            <p:nvPr/>
          </p:nvSpPr>
          <p:spPr>
            <a:xfrm>
              <a:off x="807744" y="868535"/>
              <a:ext cx="9667904" cy="4511252"/>
            </a:xfrm>
            <a:prstGeom prst="rect">
              <a:avLst/>
            </a:prstGeom>
          </p:spPr>
          <p:txBody>
            <a:bodyPr lIns="0" tIns="0" rIns="0" bIns="0" rtlCol="0" anchor="t">
              <a:spAutoFit/>
            </a:bodyPr>
            <a:lstStyle/>
            <a:p>
              <a:pPr>
                <a:lnSpc>
                  <a:spcPts val="4480"/>
                </a:lnSpc>
              </a:pPr>
              <a:r>
                <a:rPr lang="en-US" sz="3200" spc="307">
                  <a:solidFill>
                    <a:srgbClr val="000000"/>
                  </a:solidFill>
                  <a:latin typeface="Arial"/>
                </a:rPr>
                <a:t>Router là thiết bị nối kết các mạng logic với nhau, kiểm soát và lọc các gói  tin nên hạn chế được lưu lượng trên các mạng logic(thông qua cơ chế 4</a:t>
              </a:r>
            </a:p>
            <a:p>
              <a:pPr>
                <a:lnSpc>
                  <a:spcPts val="4480"/>
                </a:lnSpc>
              </a:pPr>
              <a:r>
                <a:rPr lang="en-US" sz="3200" spc="307">
                  <a:solidFill>
                    <a:srgbClr val="000000"/>
                  </a:solidFill>
                  <a:latin typeface="Arial"/>
                </a:rPr>
                <a:t>Access-list)</a:t>
              </a:r>
            </a:p>
          </p:txBody>
        </p:sp>
      </p:grpSp>
      <p:sp>
        <p:nvSpPr>
          <p:cNvPr id="11" name="TextBox 11"/>
          <p:cNvSpPr txBox="1"/>
          <p:nvPr/>
        </p:nvSpPr>
        <p:spPr>
          <a:xfrm>
            <a:off x="1167433" y="990600"/>
            <a:ext cx="8234586" cy="859536"/>
          </a:xfrm>
          <a:prstGeom prst="rect">
            <a:avLst/>
          </a:prstGeom>
        </p:spPr>
        <p:txBody>
          <a:bodyPr lIns="0" tIns="0" rIns="0" bIns="0" rtlCol="0" anchor="t">
            <a:spAutoFit/>
          </a:bodyPr>
          <a:lstStyle/>
          <a:p>
            <a:pPr>
              <a:lnSpc>
                <a:spcPts val="6912"/>
              </a:lnSpc>
            </a:pPr>
            <a:r>
              <a:rPr lang="en-US" sz="5400" spc="577" dirty="0">
                <a:solidFill>
                  <a:srgbClr val="FFFFFF"/>
                </a:solidFill>
                <a:latin typeface="Muli Heavy"/>
              </a:rPr>
              <a:t>1. KHÁI NIỆM</a:t>
            </a:r>
          </a:p>
        </p:txBody>
      </p:sp>
      <p:pic>
        <p:nvPicPr>
          <p:cNvPr id="14" name="Picture 13"/>
          <p:cNvPicPr>
            <a:picLocks noChangeAspect="1"/>
          </p:cNvPicPr>
          <p:nvPr/>
        </p:nvPicPr>
        <p:blipFill>
          <a:blip r:embed="rId4"/>
          <a:stretch>
            <a:fillRect/>
          </a:stretch>
        </p:blipFill>
        <p:spPr>
          <a:xfrm>
            <a:off x="10808224" y="2776340"/>
            <a:ext cx="6491288" cy="47279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48" r="-448"/>
            </a:stretch>
          </a:blipFill>
        </p:spPr>
      </p:sp>
      <p:sp>
        <p:nvSpPr>
          <p:cNvPr id="3" name="AutoShape 3"/>
          <p:cNvSpPr/>
          <p:nvPr/>
        </p:nvSpPr>
        <p:spPr>
          <a:xfrm>
            <a:off x="8049560" y="9116683"/>
            <a:ext cx="2343436" cy="0"/>
          </a:xfrm>
          <a:prstGeom prst="line">
            <a:avLst/>
          </a:prstGeom>
          <a:ln w="66675" cap="rnd">
            <a:solidFill>
              <a:srgbClr val="FFFFFF"/>
            </a:solidFill>
            <a:prstDash val="sysDot"/>
            <a:headEnd type="none" w="sm" len="sm"/>
            <a:tailEnd type="none" w="sm" len="sm"/>
          </a:ln>
        </p:spPr>
      </p:sp>
      <p:sp>
        <p:nvSpPr>
          <p:cNvPr id="4" name="TextBox 4"/>
          <p:cNvSpPr txBox="1"/>
          <p:nvPr/>
        </p:nvSpPr>
        <p:spPr>
          <a:xfrm>
            <a:off x="7136039" y="3096765"/>
            <a:ext cx="3896994" cy="764159"/>
          </a:xfrm>
          <a:prstGeom prst="rect">
            <a:avLst/>
          </a:prstGeom>
        </p:spPr>
        <p:txBody>
          <a:bodyPr lIns="0" tIns="0" rIns="0" bIns="0" rtlCol="0" anchor="t">
            <a:spAutoFit/>
          </a:bodyPr>
          <a:lstStyle/>
          <a:p>
            <a:pPr algn="ctr">
              <a:lnSpc>
                <a:spcPts val="6298"/>
              </a:lnSpc>
            </a:pPr>
            <a:r>
              <a:rPr lang="en-US" sz="4700" spc="526">
                <a:solidFill>
                  <a:srgbClr val="FFFFFF"/>
                </a:solidFill>
                <a:latin typeface="Inter"/>
              </a:rPr>
              <a:t>02</a:t>
            </a:r>
          </a:p>
        </p:txBody>
      </p:sp>
      <p:sp>
        <p:nvSpPr>
          <p:cNvPr id="5" name="TextBox 5"/>
          <p:cNvSpPr txBox="1"/>
          <p:nvPr/>
        </p:nvSpPr>
        <p:spPr>
          <a:xfrm>
            <a:off x="2535461" y="3714750"/>
            <a:ext cx="13710125" cy="2555240"/>
          </a:xfrm>
          <a:prstGeom prst="rect">
            <a:avLst/>
          </a:prstGeom>
        </p:spPr>
        <p:txBody>
          <a:bodyPr lIns="0" tIns="0" rIns="0" bIns="0" rtlCol="0" anchor="t">
            <a:spAutoFit/>
          </a:bodyPr>
          <a:lstStyle/>
          <a:p>
            <a:pPr algn="ctr">
              <a:lnSpc>
                <a:spcPts val="20860"/>
              </a:lnSpc>
            </a:pPr>
            <a:r>
              <a:rPr lang="en-US" sz="14900" spc="1415">
                <a:solidFill>
                  <a:srgbClr val="FFFFFF"/>
                </a:solidFill>
                <a:latin typeface="Muli Heavy"/>
              </a:rPr>
              <a:t>CHỨC NĂNG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rot="-2790848">
            <a:off x="13400243" y="1846603"/>
            <a:ext cx="1943094" cy="1841081"/>
          </a:xfrm>
          <a:custGeom>
            <a:avLst/>
            <a:gdLst/>
            <a:ahLst/>
            <a:cxnLst/>
            <a:rect l="l" t="t" r="r" b="b"/>
            <a:pathLst>
              <a:path w="1943094" h="1841081">
                <a:moveTo>
                  <a:pt x="0" y="0"/>
                </a:moveTo>
                <a:lnTo>
                  <a:pt x="1943094" y="0"/>
                </a:lnTo>
                <a:lnTo>
                  <a:pt x="1943094" y="1841081"/>
                </a:lnTo>
                <a:lnTo>
                  <a:pt x="0" y="1841081"/>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9703979" y="3315745"/>
            <a:ext cx="6999137" cy="5227912"/>
            <a:chOff x="0" y="0"/>
            <a:chExt cx="9332183" cy="6970549"/>
          </a:xfrm>
        </p:grpSpPr>
        <p:grpSp>
          <p:nvGrpSpPr>
            <p:cNvPr id="4" name="Group 4"/>
            <p:cNvGrpSpPr/>
            <p:nvPr/>
          </p:nvGrpSpPr>
          <p:grpSpPr>
            <a:xfrm>
              <a:off x="0" y="0"/>
              <a:ext cx="9332183" cy="6970549"/>
              <a:chOff x="0" y="0"/>
              <a:chExt cx="1874196" cy="1399905"/>
            </a:xfrm>
          </p:grpSpPr>
          <p:sp>
            <p:nvSpPr>
              <p:cNvPr id="5" name="Freeform 5"/>
              <p:cNvSpPr/>
              <p:nvPr/>
            </p:nvSpPr>
            <p:spPr>
              <a:xfrm>
                <a:off x="0" y="0"/>
                <a:ext cx="1874196" cy="1399905"/>
              </a:xfrm>
              <a:custGeom>
                <a:avLst/>
                <a:gdLst/>
                <a:ahLst/>
                <a:cxnLst/>
                <a:rect l="l" t="t" r="r" b="b"/>
                <a:pathLst>
                  <a:path w="1874196" h="1399905">
                    <a:moveTo>
                      <a:pt x="0" y="0"/>
                    </a:moveTo>
                    <a:lnTo>
                      <a:pt x="1874196" y="0"/>
                    </a:lnTo>
                    <a:lnTo>
                      <a:pt x="1874196" y="1399905"/>
                    </a:lnTo>
                    <a:lnTo>
                      <a:pt x="0" y="1399905"/>
                    </a:lnTo>
                    <a:close/>
                  </a:path>
                </a:pathLst>
              </a:custGeom>
              <a:solidFill>
                <a:srgbClr val="FFFFFF"/>
              </a:solidFill>
            </p:spPr>
          </p:sp>
          <p:sp>
            <p:nvSpPr>
              <p:cNvPr id="6" name="TextBox 6"/>
              <p:cNvSpPr txBox="1"/>
              <p:nvPr/>
            </p:nvSpPr>
            <p:spPr>
              <a:xfrm>
                <a:off x="0" y="-142875"/>
                <a:ext cx="1874196" cy="1542780"/>
              </a:xfrm>
              <a:prstGeom prst="rect">
                <a:avLst/>
              </a:prstGeom>
            </p:spPr>
            <p:txBody>
              <a:bodyPr lIns="50800" tIns="50800" rIns="50800" bIns="50800" rtlCol="0" anchor="ctr"/>
              <a:lstStyle/>
              <a:p>
                <a:pPr algn="ctr">
                  <a:lnSpc>
                    <a:spcPts val="3600"/>
                  </a:lnSpc>
                </a:pPr>
                <a:endParaRPr/>
              </a:p>
            </p:txBody>
          </p:sp>
        </p:grpSp>
        <p:sp>
          <p:nvSpPr>
            <p:cNvPr id="7" name="AutoShape 7"/>
            <p:cNvSpPr/>
            <p:nvPr/>
          </p:nvSpPr>
          <p:spPr>
            <a:xfrm>
              <a:off x="1933894" y="1545434"/>
              <a:ext cx="6248120" cy="0"/>
            </a:xfrm>
            <a:prstGeom prst="line">
              <a:avLst/>
            </a:prstGeom>
            <a:ln w="12700" cap="flat">
              <a:solidFill>
                <a:srgbClr val="DADD46"/>
              </a:solidFill>
              <a:prstDash val="solid"/>
              <a:headEnd type="none" w="sm" len="sm"/>
              <a:tailEnd type="none" w="sm" len="sm"/>
            </a:ln>
          </p:spPr>
        </p:sp>
        <p:sp>
          <p:nvSpPr>
            <p:cNvPr id="8" name="TextBox 8"/>
            <p:cNvSpPr txBox="1"/>
            <p:nvPr/>
          </p:nvSpPr>
          <p:spPr>
            <a:xfrm>
              <a:off x="2527305" y="713584"/>
              <a:ext cx="5603582" cy="771237"/>
            </a:xfrm>
            <a:prstGeom prst="rect">
              <a:avLst/>
            </a:prstGeom>
          </p:spPr>
          <p:txBody>
            <a:bodyPr lIns="0" tIns="0" rIns="0" bIns="0" rtlCol="0" anchor="t">
              <a:spAutoFit/>
            </a:bodyPr>
            <a:lstStyle/>
            <a:p>
              <a:pPr>
                <a:lnSpc>
                  <a:spcPts val="4799"/>
                </a:lnSpc>
              </a:pPr>
              <a:r>
                <a:rPr lang="en-US" sz="3999" b="1" dirty="0" err="1">
                  <a:solidFill>
                    <a:srgbClr val="2E2E2E"/>
                  </a:solidFill>
                  <a:latin typeface="Arial" panose="020B0604020202020204" pitchFamily="34" charset="0"/>
                  <a:cs typeface="Arial" panose="020B0604020202020204" pitchFamily="34" charset="0"/>
                </a:rPr>
                <a:t>Chức</a:t>
              </a:r>
              <a:r>
                <a:rPr lang="en-US" sz="3999" b="1" dirty="0">
                  <a:solidFill>
                    <a:srgbClr val="2E2E2E"/>
                  </a:solidFill>
                  <a:latin typeface="Arial" panose="020B0604020202020204" pitchFamily="34" charset="0"/>
                  <a:cs typeface="Arial" panose="020B0604020202020204" pitchFamily="34" charset="0"/>
                </a:rPr>
                <a:t> </a:t>
              </a:r>
              <a:r>
                <a:rPr lang="en-US" sz="3999" b="1" dirty="0" err="1">
                  <a:solidFill>
                    <a:srgbClr val="2E2E2E"/>
                  </a:solidFill>
                  <a:latin typeface="Arial" panose="020B0604020202020204" pitchFamily="34" charset="0"/>
                  <a:cs typeface="Arial" panose="020B0604020202020204" pitchFamily="34" charset="0"/>
                </a:rPr>
                <a:t>năng</a:t>
              </a:r>
              <a:r>
                <a:rPr lang="en-US" sz="3999" b="1" dirty="0">
                  <a:solidFill>
                    <a:srgbClr val="2E2E2E"/>
                  </a:solidFill>
                  <a:latin typeface="Arial" panose="020B0604020202020204" pitchFamily="34" charset="0"/>
                  <a:cs typeface="Arial" panose="020B0604020202020204" pitchFamily="34" charset="0"/>
                </a:rPr>
                <a:t>  2</a:t>
              </a:r>
            </a:p>
          </p:txBody>
        </p:sp>
        <p:grpSp>
          <p:nvGrpSpPr>
            <p:cNvPr id="9" name="Group 9"/>
            <p:cNvGrpSpPr/>
            <p:nvPr/>
          </p:nvGrpSpPr>
          <p:grpSpPr>
            <a:xfrm>
              <a:off x="932773" y="540846"/>
              <a:ext cx="1135669" cy="1010938"/>
              <a:chOff x="0" y="0"/>
              <a:chExt cx="224330" cy="199692"/>
            </a:xfrm>
          </p:grpSpPr>
          <p:sp>
            <p:nvSpPr>
              <p:cNvPr id="10" name="Freeform 10"/>
              <p:cNvSpPr/>
              <p:nvPr/>
            </p:nvSpPr>
            <p:spPr>
              <a:xfrm>
                <a:off x="0" y="0"/>
                <a:ext cx="224330" cy="199692"/>
              </a:xfrm>
              <a:custGeom>
                <a:avLst/>
                <a:gdLst/>
                <a:ahLst/>
                <a:cxnLst/>
                <a:rect l="l" t="t" r="r" b="b"/>
                <a:pathLst>
                  <a:path w="224330" h="199692">
                    <a:moveTo>
                      <a:pt x="0" y="0"/>
                    </a:moveTo>
                    <a:lnTo>
                      <a:pt x="224330" y="0"/>
                    </a:lnTo>
                    <a:lnTo>
                      <a:pt x="224330" y="199692"/>
                    </a:lnTo>
                    <a:lnTo>
                      <a:pt x="0" y="199692"/>
                    </a:lnTo>
                    <a:close/>
                  </a:path>
                </a:pathLst>
              </a:custGeom>
              <a:solidFill>
                <a:srgbClr val="DADD46"/>
              </a:solidFill>
              <a:ln cap="sq">
                <a:noFill/>
                <a:prstDash val="solid"/>
                <a:miter/>
              </a:ln>
            </p:spPr>
          </p:sp>
          <p:sp>
            <p:nvSpPr>
              <p:cNvPr id="11" name="TextBox 11"/>
              <p:cNvSpPr txBox="1"/>
              <p:nvPr/>
            </p:nvSpPr>
            <p:spPr>
              <a:xfrm>
                <a:off x="0" y="-142875"/>
                <a:ext cx="224330" cy="342567"/>
              </a:xfrm>
              <a:prstGeom prst="rect">
                <a:avLst/>
              </a:prstGeom>
            </p:spPr>
            <p:txBody>
              <a:bodyPr lIns="50800" tIns="50800" rIns="50800" bIns="50800" rtlCol="0" anchor="ctr"/>
              <a:lstStyle/>
              <a:p>
                <a:pPr marL="0" lvl="0" indent="0" algn="ctr">
                  <a:lnSpc>
                    <a:spcPts val="3600"/>
                  </a:lnSpc>
                  <a:spcBef>
                    <a:spcPct val="0"/>
                  </a:spcBef>
                </a:pPr>
                <a:endParaRPr/>
              </a:p>
            </p:txBody>
          </p:sp>
        </p:grpSp>
        <p:sp>
          <p:nvSpPr>
            <p:cNvPr id="12" name="TextBox 12"/>
            <p:cNvSpPr txBox="1"/>
            <p:nvPr/>
          </p:nvSpPr>
          <p:spPr>
            <a:xfrm>
              <a:off x="1081859" y="687540"/>
              <a:ext cx="837498" cy="708025"/>
            </a:xfrm>
            <a:prstGeom prst="rect">
              <a:avLst/>
            </a:prstGeom>
          </p:spPr>
          <p:txBody>
            <a:bodyPr lIns="0" tIns="0" rIns="0" bIns="0" rtlCol="0" anchor="t">
              <a:spAutoFit/>
            </a:bodyPr>
            <a:lstStyle/>
            <a:p>
              <a:pPr marL="0" lvl="0" indent="0" algn="ctr">
                <a:lnSpc>
                  <a:spcPts val="4199"/>
                </a:lnSpc>
                <a:spcBef>
                  <a:spcPct val="0"/>
                </a:spcBef>
              </a:pPr>
              <a:r>
                <a:rPr lang="en-US" sz="3499" u="none">
                  <a:solidFill>
                    <a:srgbClr val="000000"/>
                  </a:solidFill>
                  <a:latin typeface="Archivo Black Bold"/>
                </a:rPr>
                <a:t>2</a:t>
              </a:r>
            </a:p>
          </p:txBody>
        </p:sp>
        <p:sp>
          <p:nvSpPr>
            <p:cNvPr id="13" name="TextBox 13"/>
            <p:cNvSpPr txBox="1"/>
            <p:nvPr/>
          </p:nvSpPr>
          <p:spPr>
            <a:xfrm>
              <a:off x="1041471" y="2060925"/>
              <a:ext cx="7249240" cy="3250565"/>
            </a:xfrm>
            <a:prstGeom prst="rect">
              <a:avLst/>
            </a:prstGeom>
          </p:spPr>
          <p:txBody>
            <a:bodyPr lIns="0" tIns="0" rIns="0" bIns="0" rtlCol="0" anchor="t">
              <a:spAutoFit/>
            </a:bodyPr>
            <a:lstStyle/>
            <a:p>
              <a:pPr>
                <a:lnSpc>
                  <a:spcPts val="4800"/>
                </a:lnSpc>
              </a:pPr>
              <a:r>
                <a:rPr lang="en-US" sz="3200" dirty="0" err="1">
                  <a:solidFill>
                    <a:srgbClr val="000000"/>
                  </a:solidFill>
                  <a:latin typeface="Arial"/>
                </a:rPr>
                <a:t>Nối</a:t>
              </a:r>
              <a:r>
                <a:rPr lang="en-US" sz="3200" dirty="0">
                  <a:solidFill>
                    <a:srgbClr val="000000"/>
                  </a:solidFill>
                  <a:latin typeface="Arial"/>
                </a:rPr>
                <a:t> </a:t>
              </a:r>
              <a:r>
                <a:rPr lang="en-US" sz="3200" dirty="0" err="1">
                  <a:solidFill>
                    <a:srgbClr val="000000"/>
                  </a:solidFill>
                  <a:latin typeface="Arial"/>
                </a:rPr>
                <a:t>nhiều</a:t>
              </a:r>
              <a:r>
                <a:rPr lang="en-US" sz="3200" dirty="0">
                  <a:solidFill>
                    <a:srgbClr val="000000"/>
                  </a:solidFill>
                  <a:latin typeface="Arial"/>
                </a:rPr>
                <a:t> </a:t>
              </a:r>
              <a:r>
                <a:rPr lang="en-US" sz="3200" dirty="0" err="1">
                  <a:solidFill>
                    <a:srgbClr val="000000"/>
                  </a:solidFill>
                  <a:latin typeface="Arial"/>
                </a:rPr>
                <a:t>mạng</a:t>
              </a:r>
              <a:r>
                <a:rPr lang="en-US" sz="3200" dirty="0">
                  <a:solidFill>
                    <a:srgbClr val="000000"/>
                  </a:solidFill>
                  <a:latin typeface="Arial"/>
                </a:rPr>
                <a:t> </a:t>
              </a:r>
              <a:r>
                <a:rPr lang="en-US" sz="3200" dirty="0" err="1">
                  <a:solidFill>
                    <a:srgbClr val="000000"/>
                  </a:solidFill>
                  <a:latin typeface="Arial"/>
                </a:rPr>
                <a:t>với</a:t>
              </a:r>
              <a:r>
                <a:rPr lang="en-US" sz="3200" dirty="0">
                  <a:solidFill>
                    <a:srgbClr val="000000"/>
                  </a:solidFill>
                  <a:latin typeface="Arial"/>
                </a:rPr>
                <a:t> </a:t>
              </a:r>
              <a:r>
                <a:rPr lang="en-US" sz="3200" dirty="0" err="1">
                  <a:solidFill>
                    <a:srgbClr val="000000"/>
                  </a:solidFill>
                  <a:latin typeface="Arial"/>
                </a:rPr>
                <a:t>nhau</a:t>
              </a:r>
              <a:r>
                <a:rPr lang="en-US" sz="3200" dirty="0">
                  <a:solidFill>
                    <a:srgbClr val="000000"/>
                  </a:solidFill>
                  <a:latin typeface="Arial"/>
                </a:rPr>
                <a:t> </a:t>
              </a:r>
              <a:r>
                <a:rPr lang="en-US" sz="3200" dirty="0" err="1">
                  <a:solidFill>
                    <a:srgbClr val="000000"/>
                  </a:solidFill>
                  <a:latin typeface="Arial"/>
                </a:rPr>
                <a:t>và</a:t>
              </a:r>
              <a:r>
                <a:rPr lang="en-US" sz="3200" dirty="0">
                  <a:solidFill>
                    <a:srgbClr val="000000"/>
                  </a:solidFill>
                  <a:latin typeface="Arial"/>
                </a:rPr>
                <a:t> </a:t>
              </a:r>
              <a:r>
                <a:rPr lang="en-US" sz="3200" dirty="0" err="1">
                  <a:solidFill>
                    <a:srgbClr val="000000"/>
                  </a:solidFill>
                  <a:latin typeface="Arial"/>
                </a:rPr>
                <a:t>cho</a:t>
              </a:r>
              <a:r>
                <a:rPr lang="en-US" sz="3200" dirty="0">
                  <a:solidFill>
                    <a:srgbClr val="000000"/>
                  </a:solidFill>
                  <a:latin typeface="Arial"/>
                </a:rPr>
                <a:t> </a:t>
              </a:r>
              <a:r>
                <a:rPr lang="en-US" sz="3200" dirty="0" err="1">
                  <a:solidFill>
                    <a:srgbClr val="000000"/>
                  </a:solidFill>
                  <a:latin typeface="Arial"/>
                </a:rPr>
                <a:t>phép</a:t>
              </a:r>
              <a:r>
                <a:rPr lang="en-US" sz="3200" dirty="0">
                  <a:solidFill>
                    <a:srgbClr val="000000"/>
                  </a:solidFill>
                  <a:latin typeface="Arial"/>
                </a:rPr>
                <a:t> </a:t>
              </a:r>
              <a:r>
                <a:rPr lang="en-US" sz="3200" dirty="0" err="1">
                  <a:solidFill>
                    <a:srgbClr val="000000"/>
                  </a:solidFill>
                  <a:latin typeface="Arial"/>
                </a:rPr>
                <a:t>các</a:t>
              </a:r>
              <a:r>
                <a:rPr lang="en-US" sz="3200" dirty="0">
                  <a:solidFill>
                    <a:srgbClr val="000000"/>
                  </a:solidFill>
                  <a:latin typeface="Arial"/>
                </a:rPr>
                <a:t> </a:t>
              </a:r>
              <a:r>
                <a:rPr lang="en-US" sz="3200" dirty="0" err="1">
                  <a:solidFill>
                    <a:srgbClr val="000000"/>
                  </a:solidFill>
                  <a:latin typeface="Arial"/>
                </a:rPr>
                <a:t>gói</a:t>
              </a:r>
              <a:r>
                <a:rPr lang="en-US" sz="3200" dirty="0">
                  <a:solidFill>
                    <a:srgbClr val="000000"/>
                  </a:solidFill>
                  <a:latin typeface="Arial"/>
                </a:rPr>
                <a:t> tin </a:t>
              </a:r>
              <a:r>
                <a:rPr lang="en-US" sz="3200" dirty="0" err="1">
                  <a:solidFill>
                    <a:srgbClr val="000000"/>
                  </a:solidFill>
                  <a:latin typeface="Arial"/>
                </a:rPr>
                <a:t>có</a:t>
              </a:r>
              <a:r>
                <a:rPr lang="en-US" sz="3200" dirty="0">
                  <a:solidFill>
                    <a:srgbClr val="000000"/>
                  </a:solidFill>
                  <a:latin typeface="Arial"/>
                </a:rPr>
                <a:t> </a:t>
              </a:r>
              <a:r>
                <a:rPr lang="en-US" sz="3200" dirty="0" err="1">
                  <a:solidFill>
                    <a:srgbClr val="000000"/>
                  </a:solidFill>
                  <a:latin typeface="Arial"/>
                </a:rPr>
                <a:t>thể</a:t>
              </a:r>
              <a:r>
                <a:rPr lang="en-US" sz="3200" dirty="0">
                  <a:solidFill>
                    <a:srgbClr val="000000"/>
                  </a:solidFill>
                  <a:latin typeface="Arial"/>
                </a:rPr>
                <a:t> </a:t>
              </a:r>
              <a:r>
                <a:rPr lang="en-US" sz="3200" dirty="0" err="1">
                  <a:solidFill>
                    <a:srgbClr val="000000"/>
                  </a:solidFill>
                  <a:latin typeface="Arial"/>
                </a:rPr>
                <a:t>đi</a:t>
              </a:r>
              <a:r>
                <a:rPr lang="en-US" sz="3200" dirty="0">
                  <a:solidFill>
                    <a:srgbClr val="000000"/>
                  </a:solidFill>
                  <a:latin typeface="Arial"/>
                </a:rPr>
                <a:t> </a:t>
              </a:r>
              <a:r>
                <a:rPr lang="en-US" sz="3200" dirty="0" err="1">
                  <a:solidFill>
                    <a:srgbClr val="000000"/>
                  </a:solidFill>
                  <a:latin typeface="Arial"/>
                </a:rPr>
                <a:t>theo</a:t>
              </a:r>
              <a:r>
                <a:rPr lang="en-US" sz="3200" dirty="0">
                  <a:solidFill>
                    <a:srgbClr val="000000"/>
                  </a:solidFill>
                  <a:latin typeface="Arial"/>
                </a:rPr>
                <a:t> </a:t>
              </a:r>
              <a:r>
                <a:rPr lang="en-US" sz="3200" dirty="0" err="1">
                  <a:solidFill>
                    <a:srgbClr val="000000"/>
                  </a:solidFill>
                  <a:latin typeface="Arial"/>
                </a:rPr>
                <a:t>nhiều</a:t>
              </a:r>
              <a:r>
                <a:rPr lang="en-US" sz="3200" dirty="0">
                  <a:solidFill>
                    <a:srgbClr val="000000"/>
                  </a:solidFill>
                  <a:latin typeface="Arial"/>
                </a:rPr>
                <a:t> </a:t>
              </a:r>
              <a:r>
                <a:rPr lang="en-US" sz="3200" dirty="0" err="1">
                  <a:solidFill>
                    <a:srgbClr val="000000"/>
                  </a:solidFill>
                  <a:latin typeface="Arial"/>
                </a:rPr>
                <a:t>đường</a:t>
              </a:r>
              <a:r>
                <a:rPr lang="en-US" sz="3200" dirty="0">
                  <a:solidFill>
                    <a:srgbClr val="000000"/>
                  </a:solidFill>
                  <a:latin typeface="Arial"/>
                </a:rPr>
                <a:t> </a:t>
              </a:r>
              <a:r>
                <a:rPr lang="en-US" sz="3200" dirty="0" err="1">
                  <a:solidFill>
                    <a:srgbClr val="000000"/>
                  </a:solidFill>
                  <a:latin typeface="Arial"/>
                </a:rPr>
                <a:t>khác</a:t>
              </a:r>
              <a:r>
                <a:rPr lang="en-US" sz="3200" dirty="0">
                  <a:solidFill>
                    <a:srgbClr val="000000"/>
                  </a:solidFill>
                  <a:latin typeface="Arial"/>
                </a:rPr>
                <a:t> </a:t>
              </a:r>
              <a:r>
                <a:rPr lang="en-US" sz="3200" dirty="0" err="1">
                  <a:solidFill>
                    <a:srgbClr val="000000"/>
                  </a:solidFill>
                  <a:latin typeface="Arial"/>
                </a:rPr>
                <a:t>nhau</a:t>
              </a:r>
              <a:r>
                <a:rPr lang="en-US" sz="3200" dirty="0">
                  <a:solidFill>
                    <a:srgbClr val="000000"/>
                  </a:solidFill>
                  <a:latin typeface="Arial"/>
                </a:rPr>
                <a:t> </a:t>
              </a:r>
              <a:r>
                <a:rPr lang="en-US" sz="3200" dirty="0" err="1">
                  <a:solidFill>
                    <a:srgbClr val="000000"/>
                  </a:solidFill>
                  <a:latin typeface="Arial"/>
                </a:rPr>
                <a:t>để</a:t>
              </a:r>
              <a:r>
                <a:rPr lang="en-US" sz="3200" dirty="0">
                  <a:solidFill>
                    <a:srgbClr val="000000"/>
                  </a:solidFill>
                  <a:latin typeface="Arial"/>
                </a:rPr>
                <a:t> </a:t>
              </a:r>
              <a:r>
                <a:rPr lang="en-US" sz="3200" dirty="0" err="1">
                  <a:solidFill>
                    <a:srgbClr val="000000"/>
                  </a:solidFill>
                  <a:latin typeface="Arial"/>
                </a:rPr>
                <a:t>tới</a:t>
              </a:r>
              <a:r>
                <a:rPr lang="en-US" sz="3200" dirty="0">
                  <a:solidFill>
                    <a:srgbClr val="000000"/>
                  </a:solidFill>
                  <a:latin typeface="Arial"/>
                </a:rPr>
                <a:t> </a:t>
              </a:r>
              <a:r>
                <a:rPr lang="en-US" sz="3200" dirty="0" err="1">
                  <a:solidFill>
                    <a:srgbClr val="000000"/>
                  </a:solidFill>
                  <a:latin typeface="Arial"/>
                </a:rPr>
                <a:t>đích</a:t>
              </a:r>
              <a:endParaRPr lang="en-US" sz="3200" dirty="0">
                <a:solidFill>
                  <a:srgbClr val="000000"/>
                </a:solidFill>
                <a:latin typeface="Arial"/>
              </a:endParaRPr>
            </a:p>
          </p:txBody>
        </p:sp>
      </p:grpSp>
      <p:grpSp>
        <p:nvGrpSpPr>
          <p:cNvPr id="27" name="Group 26"/>
          <p:cNvGrpSpPr/>
          <p:nvPr/>
        </p:nvGrpSpPr>
        <p:grpSpPr>
          <a:xfrm>
            <a:off x="1124384" y="3452905"/>
            <a:ext cx="7192317" cy="5090752"/>
            <a:chOff x="1146376" y="3384325"/>
            <a:chExt cx="7192317" cy="5090752"/>
          </a:xfrm>
        </p:grpSpPr>
        <p:grpSp>
          <p:nvGrpSpPr>
            <p:cNvPr id="15" name="Group 15"/>
            <p:cNvGrpSpPr/>
            <p:nvPr/>
          </p:nvGrpSpPr>
          <p:grpSpPr>
            <a:xfrm>
              <a:off x="1146376" y="3384325"/>
              <a:ext cx="7192317" cy="5090752"/>
              <a:chOff x="0" y="0"/>
              <a:chExt cx="1925925" cy="1363177"/>
            </a:xfrm>
          </p:grpSpPr>
          <p:sp>
            <p:nvSpPr>
              <p:cNvPr id="16" name="Freeform 16"/>
              <p:cNvSpPr/>
              <p:nvPr/>
            </p:nvSpPr>
            <p:spPr>
              <a:xfrm>
                <a:off x="0" y="0"/>
                <a:ext cx="1925924" cy="1363177"/>
              </a:xfrm>
              <a:custGeom>
                <a:avLst/>
                <a:gdLst/>
                <a:ahLst/>
                <a:cxnLst/>
                <a:rect l="l" t="t" r="r" b="b"/>
                <a:pathLst>
                  <a:path w="1925924" h="1363177">
                    <a:moveTo>
                      <a:pt x="0" y="0"/>
                    </a:moveTo>
                    <a:lnTo>
                      <a:pt x="1925924" y="0"/>
                    </a:lnTo>
                    <a:lnTo>
                      <a:pt x="1925924" y="1363177"/>
                    </a:lnTo>
                    <a:lnTo>
                      <a:pt x="0" y="1363177"/>
                    </a:lnTo>
                    <a:close/>
                  </a:path>
                </a:pathLst>
              </a:custGeom>
              <a:solidFill>
                <a:srgbClr val="FFFFFF"/>
              </a:solidFill>
            </p:spPr>
          </p:sp>
          <p:sp>
            <p:nvSpPr>
              <p:cNvPr id="17" name="TextBox 17"/>
              <p:cNvSpPr txBox="1"/>
              <p:nvPr/>
            </p:nvSpPr>
            <p:spPr>
              <a:xfrm>
                <a:off x="0" y="-142875"/>
                <a:ext cx="1925925" cy="1506052"/>
              </a:xfrm>
              <a:prstGeom prst="rect">
                <a:avLst/>
              </a:prstGeom>
            </p:spPr>
            <p:txBody>
              <a:bodyPr lIns="50800" tIns="50800" rIns="50800" bIns="50800" rtlCol="0" anchor="ctr"/>
              <a:lstStyle/>
              <a:p>
                <a:pPr algn="ctr">
                  <a:lnSpc>
                    <a:spcPts val="3600"/>
                  </a:lnSpc>
                </a:pPr>
                <a:endParaRPr/>
              </a:p>
            </p:txBody>
          </p:sp>
        </p:grpSp>
        <p:sp>
          <p:nvSpPr>
            <p:cNvPr id="18" name="TextBox 18"/>
            <p:cNvSpPr txBox="1"/>
            <p:nvPr/>
          </p:nvSpPr>
          <p:spPr>
            <a:xfrm>
              <a:off x="1845956" y="4859839"/>
              <a:ext cx="5041258" cy="2674620"/>
            </a:xfrm>
            <a:prstGeom prst="rect">
              <a:avLst/>
            </a:prstGeom>
          </p:spPr>
          <p:txBody>
            <a:bodyPr lIns="0" tIns="0" rIns="0" bIns="0" rtlCol="0" anchor="t">
              <a:spAutoFit/>
            </a:bodyPr>
            <a:lstStyle/>
            <a:p>
              <a:pPr>
                <a:lnSpc>
                  <a:spcPts val="4200"/>
                </a:lnSpc>
              </a:pPr>
              <a:r>
                <a:rPr lang="en-US" sz="3200" dirty="0" err="1">
                  <a:solidFill>
                    <a:srgbClr val="000000"/>
                  </a:solidFill>
                  <a:latin typeface="Arial" panose="020B0604020202020204" pitchFamily="34" charset="0"/>
                  <a:cs typeface="Arial" panose="020B0604020202020204" pitchFamily="34" charset="0"/>
                </a:rPr>
                <a:t>Tìm</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đường</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đi</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tốt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nhất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cho</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các</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gói</a:t>
              </a:r>
              <a:r>
                <a:rPr lang="en-US" sz="3200" dirty="0">
                  <a:solidFill>
                    <a:srgbClr val="000000"/>
                  </a:solidFill>
                  <a:latin typeface="Arial" panose="020B0604020202020204" pitchFamily="34" charset="0"/>
                  <a:cs typeface="Arial" panose="020B0604020202020204" pitchFamily="34" charset="0"/>
                </a:rPr>
                <a:t> tin qua </a:t>
              </a:r>
              <a:r>
                <a:rPr lang="en-US" sz="3200" dirty="0" err="1">
                  <a:solidFill>
                    <a:srgbClr val="000000"/>
                  </a:solidFill>
                  <a:latin typeface="Arial" panose="020B0604020202020204" pitchFamily="34" charset="0"/>
                  <a:cs typeface="Arial" panose="020B0604020202020204" pitchFamily="34" charset="0"/>
                </a:rPr>
                <a:t>nhiều</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kết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nối</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để</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đi</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từ</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trạm</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gửi</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thuộc</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mạng</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đầu</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đến</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mạng</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nhận</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thuộc</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mạng</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cuối</a:t>
              </a:r>
              <a:endParaRPr lang="en-US" sz="3200" dirty="0">
                <a:solidFill>
                  <a:srgbClr val="000000"/>
                </a:solidFill>
                <a:latin typeface="Arial" panose="020B0604020202020204" pitchFamily="34" charset="0"/>
                <a:cs typeface="Arial" panose="020B0604020202020204" pitchFamily="34" charset="0"/>
              </a:endParaRPr>
            </a:p>
          </p:txBody>
        </p:sp>
        <p:grpSp>
          <p:nvGrpSpPr>
            <p:cNvPr id="19" name="Group 19"/>
            <p:cNvGrpSpPr/>
            <p:nvPr/>
          </p:nvGrpSpPr>
          <p:grpSpPr>
            <a:xfrm>
              <a:off x="1845956" y="3747437"/>
              <a:ext cx="851752" cy="758204"/>
              <a:chOff x="0" y="0"/>
              <a:chExt cx="224330" cy="199692"/>
            </a:xfrm>
          </p:grpSpPr>
          <p:sp>
            <p:nvSpPr>
              <p:cNvPr id="20" name="Freeform 20"/>
              <p:cNvSpPr/>
              <p:nvPr/>
            </p:nvSpPr>
            <p:spPr>
              <a:xfrm>
                <a:off x="0" y="0"/>
                <a:ext cx="224330" cy="199692"/>
              </a:xfrm>
              <a:custGeom>
                <a:avLst/>
                <a:gdLst/>
                <a:ahLst/>
                <a:cxnLst/>
                <a:rect l="l" t="t" r="r" b="b"/>
                <a:pathLst>
                  <a:path w="224330" h="199692">
                    <a:moveTo>
                      <a:pt x="0" y="0"/>
                    </a:moveTo>
                    <a:lnTo>
                      <a:pt x="224330" y="0"/>
                    </a:lnTo>
                    <a:lnTo>
                      <a:pt x="224330" y="199692"/>
                    </a:lnTo>
                    <a:lnTo>
                      <a:pt x="0" y="199692"/>
                    </a:lnTo>
                    <a:close/>
                  </a:path>
                </a:pathLst>
              </a:custGeom>
              <a:solidFill>
                <a:srgbClr val="DADD46"/>
              </a:solidFill>
              <a:ln cap="sq">
                <a:noFill/>
                <a:prstDash val="solid"/>
                <a:miter/>
              </a:ln>
            </p:spPr>
          </p:sp>
          <p:sp>
            <p:nvSpPr>
              <p:cNvPr id="21" name="TextBox 21"/>
              <p:cNvSpPr txBox="1"/>
              <p:nvPr/>
            </p:nvSpPr>
            <p:spPr>
              <a:xfrm>
                <a:off x="0" y="-142875"/>
                <a:ext cx="224330" cy="342567"/>
              </a:xfrm>
              <a:prstGeom prst="rect">
                <a:avLst/>
              </a:prstGeom>
            </p:spPr>
            <p:txBody>
              <a:bodyPr lIns="50800" tIns="50800" rIns="50800" bIns="50800" rtlCol="0" anchor="ctr"/>
              <a:lstStyle/>
              <a:p>
                <a:pPr marL="0" lvl="0" indent="0" algn="ctr">
                  <a:lnSpc>
                    <a:spcPts val="3600"/>
                  </a:lnSpc>
                  <a:spcBef>
                    <a:spcPct val="0"/>
                  </a:spcBef>
                </a:pPr>
                <a:endParaRPr/>
              </a:p>
            </p:txBody>
          </p:sp>
        </p:grpSp>
        <p:sp>
          <p:nvSpPr>
            <p:cNvPr id="22" name="TextBox 22"/>
            <p:cNvSpPr txBox="1"/>
            <p:nvPr/>
          </p:nvSpPr>
          <p:spPr>
            <a:xfrm>
              <a:off x="1957770" y="3922735"/>
              <a:ext cx="628124" cy="533400"/>
            </a:xfrm>
            <a:prstGeom prst="rect">
              <a:avLst/>
            </a:prstGeom>
          </p:spPr>
          <p:txBody>
            <a:bodyPr lIns="0" tIns="0" rIns="0" bIns="0" rtlCol="0" anchor="t">
              <a:spAutoFit/>
            </a:bodyPr>
            <a:lstStyle/>
            <a:p>
              <a:pPr algn="ctr">
                <a:lnSpc>
                  <a:spcPts val="4199"/>
                </a:lnSpc>
              </a:pPr>
              <a:r>
                <a:rPr lang="en-US" sz="3499">
                  <a:solidFill>
                    <a:srgbClr val="000000"/>
                  </a:solidFill>
                  <a:latin typeface="Archivo Black Bold"/>
                </a:rPr>
                <a:t>1</a:t>
              </a:r>
            </a:p>
          </p:txBody>
        </p:sp>
        <p:sp>
          <p:nvSpPr>
            <p:cNvPr id="23" name="TextBox 23"/>
            <p:cNvSpPr txBox="1"/>
            <p:nvPr/>
          </p:nvSpPr>
          <p:spPr>
            <a:xfrm>
              <a:off x="3041856" y="3932260"/>
              <a:ext cx="4202686" cy="578428"/>
            </a:xfrm>
            <a:prstGeom prst="rect">
              <a:avLst/>
            </a:prstGeom>
          </p:spPr>
          <p:txBody>
            <a:bodyPr lIns="0" tIns="0" rIns="0" bIns="0" rtlCol="0" anchor="t">
              <a:spAutoFit/>
            </a:bodyPr>
            <a:lstStyle/>
            <a:p>
              <a:pPr>
                <a:lnSpc>
                  <a:spcPts val="4799"/>
                </a:lnSpc>
              </a:pPr>
              <a:r>
                <a:rPr lang="en-US" sz="3999" b="1" dirty="0" err="1">
                  <a:solidFill>
                    <a:srgbClr val="2E2E2E"/>
                  </a:solidFill>
                  <a:latin typeface="Arial "/>
                </a:rPr>
                <a:t>Chức</a:t>
              </a:r>
              <a:r>
                <a:rPr lang="en-US" sz="3999" b="1" dirty="0">
                  <a:solidFill>
                    <a:srgbClr val="2E2E2E"/>
                  </a:solidFill>
                  <a:latin typeface="Arial "/>
                </a:rPr>
                <a:t> </a:t>
              </a:r>
              <a:r>
                <a:rPr lang="en-US" sz="3999" b="1" dirty="0" err="1">
                  <a:solidFill>
                    <a:srgbClr val="2E2E2E"/>
                  </a:solidFill>
                  <a:latin typeface="Arial "/>
                </a:rPr>
                <a:t>năng</a:t>
              </a:r>
              <a:r>
                <a:rPr lang="en-US" sz="3999" b="1" dirty="0">
                  <a:solidFill>
                    <a:srgbClr val="2E2E2E"/>
                  </a:solidFill>
                  <a:latin typeface="Arial "/>
                </a:rPr>
                <a:t> 1</a:t>
              </a:r>
            </a:p>
          </p:txBody>
        </p:sp>
        <p:sp>
          <p:nvSpPr>
            <p:cNvPr id="24" name="AutoShape 24"/>
            <p:cNvSpPr/>
            <p:nvPr/>
          </p:nvSpPr>
          <p:spPr>
            <a:xfrm>
              <a:off x="2707233" y="4510403"/>
              <a:ext cx="4686090" cy="0"/>
            </a:xfrm>
            <a:prstGeom prst="line">
              <a:avLst/>
            </a:prstGeom>
            <a:ln w="9525" cap="flat">
              <a:solidFill>
                <a:srgbClr val="DADD46"/>
              </a:solidFill>
              <a:prstDash val="solid"/>
              <a:headEnd type="none" w="sm" len="sm"/>
              <a:tailEnd type="none" w="sm" len="sm"/>
            </a:ln>
          </p:spPr>
        </p:sp>
      </p:grpSp>
      <p:sp>
        <p:nvSpPr>
          <p:cNvPr id="25" name="TextBox 25"/>
          <p:cNvSpPr txBox="1"/>
          <p:nvPr/>
        </p:nvSpPr>
        <p:spPr>
          <a:xfrm>
            <a:off x="1028700" y="1058006"/>
            <a:ext cx="13343090" cy="936154"/>
          </a:xfrm>
          <a:prstGeom prst="rect">
            <a:avLst/>
          </a:prstGeom>
        </p:spPr>
        <p:txBody>
          <a:bodyPr lIns="0" tIns="0" rIns="0" bIns="0" rtlCol="0" anchor="t">
            <a:spAutoFit/>
          </a:bodyPr>
          <a:lstStyle/>
          <a:p>
            <a:pPr>
              <a:lnSpc>
                <a:spcPts val="7301"/>
              </a:lnSpc>
            </a:pPr>
            <a:r>
              <a:rPr lang="en-US" sz="6349" b="1" dirty="0">
                <a:solidFill>
                  <a:srgbClr val="FFFFFF"/>
                </a:solidFill>
                <a:latin typeface="Muli Heavy" panose="020B0604020202020204" charset="-93"/>
              </a:rPr>
              <a:t>2. CHỨC NĂNG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barn(inVertical)">
                                      <p:cBhvr>
                                        <p:cTn id="7" dur="500"/>
                                        <p:tgtEl>
                                          <p:spTgt spid="2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inVertic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48" r="-448"/>
            </a:stretch>
          </a:blipFill>
        </p:spPr>
      </p:sp>
      <p:sp>
        <p:nvSpPr>
          <p:cNvPr id="3" name="AutoShape 3"/>
          <p:cNvSpPr/>
          <p:nvPr/>
        </p:nvSpPr>
        <p:spPr>
          <a:xfrm>
            <a:off x="8049560" y="9116683"/>
            <a:ext cx="2343436" cy="0"/>
          </a:xfrm>
          <a:prstGeom prst="line">
            <a:avLst/>
          </a:prstGeom>
          <a:ln w="66675" cap="rnd">
            <a:solidFill>
              <a:srgbClr val="FFFFFF"/>
            </a:solidFill>
            <a:prstDash val="sysDot"/>
            <a:headEnd type="none" w="sm" len="sm"/>
            <a:tailEnd type="none" w="sm" len="sm"/>
          </a:ln>
        </p:spPr>
      </p:sp>
      <p:grpSp>
        <p:nvGrpSpPr>
          <p:cNvPr id="4" name="Group 4"/>
          <p:cNvGrpSpPr/>
          <p:nvPr/>
        </p:nvGrpSpPr>
        <p:grpSpPr>
          <a:xfrm>
            <a:off x="2764061" y="2489770"/>
            <a:ext cx="12914433" cy="4240660"/>
            <a:chOff x="0" y="0"/>
            <a:chExt cx="17219244" cy="5654214"/>
          </a:xfrm>
        </p:grpSpPr>
        <p:sp>
          <p:nvSpPr>
            <p:cNvPr id="5" name="TextBox 5"/>
            <p:cNvSpPr txBox="1"/>
            <p:nvPr/>
          </p:nvSpPr>
          <p:spPr>
            <a:xfrm>
              <a:off x="5829304" y="-57150"/>
              <a:ext cx="5195992" cy="999829"/>
            </a:xfrm>
            <a:prstGeom prst="rect">
              <a:avLst/>
            </a:prstGeom>
          </p:spPr>
          <p:txBody>
            <a:bodyPr lIns="0" tIns="0" rIns="0" bIns="0" rtlCol="0" anchor="t">
              <a:spAutoFit/>
            </a:bodyPr>
            <a:lstStyle/>
            <a:p>
              <a:pPr algn="ctr">
                <a:lnSpc>
                  <a:spcPts val="6298"/>
                </a:lnSpc>
              </a:pPr>
              <a:r>
                <a:rPr lang="en-US" sz="4700" spc="526">
                  <a:solidFill>
                    <a:srgbClr val="FFFFFF"/>
                  </a:solidFill>
                  <a:latin typeface="Inter"/>
                </a:rPr>
                <a:t>03</a:t>
              </a:r>
            </a:p>
          </p:txBody>
        </p:sp>
        <p:sp>
          <p:nvSpPr>
            <p:cNvPr id="6" name="TextBox 6"/>
            <p:cNvSpPr txBox="1"/>
            <p:nvPr/>
          </p:nvSpPr>
          <p:spPr>
            <a:xfrm>
              <a:off x="0" y="1077979"/>
              <a:ext cx="17219244" cy="4576234"/>
            </a:xfrm>
            <a:prstGeom prst="rect">
              <a:avLst/>
            </a:prstGeom>
          </p:spPr>
          <p:txBody>
            <a:bodyPr lIns="0" tIns="0" rIns="0" bIns="0" rtlCol="0" anchor="t">
              <a:spAutoFit/>
            </a:bodyPr>
            <a:lstStyle/>
            <a:p>
              <a:pPr algn="ctr">
                <a:lnSpc>
                  <a:spcPts val="13999"/>
                </a:lnSpc>
              </a:pPr>
              <a:r>
                <a:rPr lang="en-US" sz="9999" spc="949">
                  <a:solidFill>
                    <a:srgbClr val="FFFFFF"/>
                  </a:solidFill>
                  <a:latin typeface="Muli Heavy"/>
                </a:rPr>
                <a:t>NGUYÊN LÝ HOẠT ĐỘNG</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448598"/>
            <a:ext cx="15877258" cy="2320985"/>
            <a:chOff x="0" y="0"/>
            <a:chExt cx="21169677" cy="3094647"/>
          </a:xfrm>
        </p:grpSpPr>
        <p:grpSp>
          <p:nvGrpSpPr>
            <p:cNvPr id="3" name="Group 3"/>
            <p:cNvGrpSpPr/>
            <p:nvPr/>
          </p:nvGrpSpPr>
          <p:grpSpPr>
            <a:xfrm>
              <a:off x="0" y="0"/>
              <a:ext cx="21169677" cy="3094647"/>
              <a:chOff x="0" y="0"/>
              <a:chExt cx="4181665" cy="611288"/>
            </a:xfrm>
          </p:grpSpPr>
          <p:sp>
            <p:nvSpPr>
              <p:cNvPr id="4" name="Freeform 4"/>
              <p:cNvSpPr/>
              <p:nvPr/>
            </p:nvSpPr>
            <p:spPr>
              <a:xfrm>
                <a:off x="0" y="0"/>
                <a:ext cx="4181665" cy="611288"/>
              </a:xfrm>
              <a:custGeom>
                <a:avLst/>
                <a:gdLst/>
                <a:ahLst/>
                <a:cxnLst/>
                <a:rect l="l" t="t" r="r" b="b"/>
                <a:pathLst>
                  <a:path w="4181665" h="611288">
                    <a:moveTo>
                      <a:pt x="24868" y="0"/>
                    </a:moveTo>
                    <a:lnTo>
                      <a:pt x="4156796" y="0"/>
                    </a:lnTo>
                    <a:cubicBezTo>
                      <a:pt x="4163392" y="0"/>
                      <a:pt x="4169717" y="2620"/>
                      <a:pt x="4174381" y="7284"/>
                    </a:cubicBezTo>
                    <a:cubicBezTo>
                      <a:pt x="4179045" y="11947"/>
                      <a:pt x="4181665" y="18273"/>
                      <a:pt x="4181665" y="24868"/>
                    </a:cubicBezTo>
                    <a:lnTo>
                      <a:pt x="4181665" y="586420"/>
                    </a:lnTo>
                    <a:cubicBezTo>
                      <a:pt x="4181665" y="593016"/>
                      <a:pt x="4179045" y="599341"/>
                      <a:pt x="4174381" y="604005"/>
                    </a:cubicBezTo>
                    <a:cubicBezTo>
                      <a:pt x="4169717" y="608668"/>
                      <a:pt x="4163392" y="611288"/>
                      <a:pt x="4156796" y="611288"/>
                    </a:cubicBezTo>
                    <a:lnTo>
                      <a:pt x="24868" y="611288"/>
                    </a:lnTo>
                    <a:cubicBezTo>
                      <a:pt x="18273" y="611288"/>
                      <a:pt x="11947" y="608668"/>
                      <a:pt x="7284" y="604005"/>
                    </a:cubicBezTo>
                    <a:cubicBezTo>
                      <a:pt x="2620" y="599341"/>
                      <a:pt x="0" y="593016"/>
                      <a:pt x="0" y="586420"/>
                    </a:cubicBezTo>
                    <a:lnTo>
                      <a:pt x="0" y="24868"/>
                    </a:lnTo>
                    <a:cubicBezTo>
                      <a:pt x="0" y="18273"/>
                      <a:pt x="2620" y="11947"/>
                      <a:pt x="7284" y="7284"/>
                    </a:cubicBezTo>
                    <a:cubicBezTo>
                      <a:pt x="11947" y="2620"/>
                      <a:pt x="18273" y="0"/>
                      <a:pt x="24868" y="0"/>
                    </a:cubicBezTo>
                    <a:close/>
                  </a:path>
                </a:pathLst>
              </a:custGeom>
              <a:solidFill>
                <a:srgbClr val="FFFFFF"/>
              </a:solidFill>
            </p:spPr>
          </p:sp>
          <p:sp>
            <p:nvSpPr>
              <p:cNvPr id="5" name="TextBox 5"/>
              <p:cNvSpPr txBox="1"/>
              <p:nvPr/>
            </p:nvSpPr>
            <p:spPr>
              <a:xfrm>
                <a:off x="0" y="-57150"/>
                <a:ext cx="4181665" cy="668438"/>
              </a:xfrm>
              <a:prstGeom prst="rect">
                <a:avLst/>
              </a:prstGeom>
            </p:spPr>
            <p:txBody>
              <a:bodyPr lIns="50800" tIns="50800" rIns="50800" bIns="50800" rtlCol="0" anchor="ctr"/>
              <a:lstStyle/>
              <a:p>
                <a:pPr algn="ctr">
                  <a:lnSpc>
                    <a:spcPts val="2415"/>
                  </a:lnSpc>
                </a:pPr>
                <a:endParaRPr/>
              </a:p>
            </p:txBody>
          </p:sp>
        </p:grpSp>
        <p:sp>
          <p:nvSpPr>
            <p:cNvPr id="6" name="TextBox 6"/>
            <p:cNvSpPr txBox="1"/>
            <p:nvPr/>
          </p:nvSpPr>
          <p:spPr>
            <a:xfrm>
              <a:off x="787635" y="460679"/>
              <a:ext cx="19777670" cy="2263352"/>
            </a:xfrm>
            <a:prstGeom prst="rect">
              <a:avLst/>
            </a:prstGeom>
          </p:spPr>
          <p:txBody>
            <a:bodyPr lIns="0" tIns="0" rIns="0" bIns="0" rtlCol="0" anchor="t">
              <a:spAutoFit/>
            </a:bodyPr>
            <a:lstStyle/>
            <a:p>
              <a:pPr>
                <a:lnSpc>
                  <a:spcPts val="4480"/>
                </a:lnSpc>
              </a:pPr>
              <a:r>
                <a:rPr lang="en-US" sz="3200" spc="307" dirty="0">
                  <a:solidFill>
                    <a:srgbClr val="000000"/>
                  </a:solidFill>
                  <a:latin typeface="Arial" panose="020B0604020202020204" pitchFamily="34" charset="0"/>
                  <a:cs typeface="Arial" panose="020B0604020202020204" pitchFamily="34" charset="0"/>
                </a:rPr>
                <a:t>Router </a:t>
              </a:r>
              <a:r>
                <a:rPr lang="en-US" sz="3200" spc="307" dirty="0" err="1">
                  <a:solidFill>
                    <a:srgbClr val="000000"/>
                  </a:solidFill>
                  <a:latin typeface="Arial" panose="020B0604020202020204" pitchFamily="34" charset="0"/>
                  <a:cs typeface="Arial" panose="020B0604020202020204" pitchFamily="34" charset="0"/>
                </a:rPr>
                <a:t>dùng</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BF63"/>
                  </a:solidFill>
                  <a:latin typeface="Arial" panose="020B0604020202020204" pitchFamily="34" charset="0"/>
                  <a:cs typeface="Arial" panose="020B0604020202020204" pitchFamily="34" charset="0"/>
                </a:rPr>
                <a:t>bảng</a:t>
              </a:r>
              <a:r>
                <a:rPr lang="en-US" sz="3200" spc="307" dirty="0">
                  <a:solidFill>
                    <a:srgbClr val="00BF63"/>
                  </a:solidFill>
                  <a:latin typeface="Arial" panose="020B0604020202020204" pitchFamily="34" charset="0"/>
                  <a:cs typeface="Arial" panose="020B0604020202020204" pitchFamily="34" charset="0"/>
                </a:rPr>
                <a:t> </a:t>
              </a:r>
              <a:r>
                <a:rPr lang="en-US" sz="3200" spc="307" dirty="0" err="1">
                  <a:solidFill>
                    <a:srgbClr val="00BF63"/>
                  </a:solidFill>
                  <a:latin typeface="Arial" panose="020B0604020202020204" pitchFamily="34" charset="0"/>
                  <a:cs typeface="Arial" panose="020B0604020202020204" pitchFamily="34" charset="0"/>
                </a:rPr>
                <a:t>định</a:t>
              </a:r>
              <a:r>
                <a:rPr lang="en-US" sz="3200" spc="307" dirty="0">
                  <a:solidFill>
                    <a:srgbClr val="00BF63"/>
                  </a:solidFill>
                  <a:latin typeface="Arial" panose="020B0604020202020204" pitchFamily="34" charset="0"/>
                  <a:cs typeface="Arial" panose="020B0604020202020204" pitchFamily="34" charset="0"/>
                </a:rPr>
                <a:t> </a:t>
              </a:r>
              <a:r>
                <a:rPr lang="en-US" sz="3200" spc="307" dirty="0" err="1">
                  <a:solidFill>
                    <a:srgbClr val="00BF63"/>
                  </a:solidFill>
                  <a:latin typeface="Arial" panose="020B0604020202020204" pitchFamily="34" charset="0"/>
                  <a:cs typeface="Arial" panose="020B0604020202020204" pitchFamily="34" charset="0"/>
                </a:rPr>
                <a:t>tuyến</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để</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lưu</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trữ</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thông</a:t>
              </a:r>
              <a:r>
                <a:rPr lang="en-US" sz="3200" spc="307" dirty="0">
                  <a:solidFill>
                    <a:srgbClr val="000000"/>
                  </a:solidFill>
                  <a:latin typeface="Arial" panose="020B0604020202020204" pitchFamily="34" charset="0"/>
                  <a:cs typeface="Arial" panose="020B0604020202020204" pitchFamily="34" charset="0"/>
                </a:rPr>
                <a:t> tin </a:t>
              </a:r>
              <a:r>
                <a:rPr lang="en-US" sz="3200" spc="307" dirty="0" err="1">
                  <a:solidFill>
                    <a:srgbClr val="000000"/>
                  </a:solidFill>
                  <a:latin typeface="Arial" panose="020B0604020202020204" pitchFamily="34" charset="0"/>
                  <a:cs typeface="Arial" panose="020B0604020202020204" pitchFamily="34" charset="0"/>
                </a:rPr>
                <a:t>về</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mạng</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Bảng</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định</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tuyến</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chứa</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các</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thông</a:t>
              </a:r>
              <a:r>
                <a:rPr lang="en-US" sz="3200" spc="307" dirty="0">
                  <a:solidFill>
                    <a:srgbClr val="000000"/>
                  </a:solidFill>
                  <a:latin typeface="Arial" panose="020B0604020202020204" pitchFamily="34" charset="0"/>
                  <a:cs typeface="Arial" panose="020B0604020202020204" pitchFamily="34" charset="0"/>
                </a:rPr>
                <a:t> tin </a:t>
              </a:r>
              <a:r>
                <a:rPr lang="en-US" sz="3200" spc="307" dirty="0" err="1">
                  <a:solidFill>
                    <a:srgbClr val="000000"/>
                  </a:solidFill>
                  <a:latin typeface="Arial" panose="020B0604020202020204" pitchFamily="34" charset="0"/>
                  <a:cs typeface="Arial" panose="020B0604020202020204" pitchFamily="34" charset="0"/>
                </a:rPr>
                <a:t>về</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đường</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đi</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thông</a:t>
              </a:r>
              <a:r>
                <a:rPr lang="en-US" sz="3200" spc="307" dirty="0">
                  <a:solidFill>
                    <a:srgbClr val="000000"/>
                  </a:solidFill>
                  <a:latin typeface="Arial" panose="020B0604020202020204" pitchFamily="34" charset="0"/>
                  <a:cs typeface="Arial" panose="020B0604020202020204" pitchFamily="34" charset="0"/>
                </a:rPr>
                <a:t> tin </a:t>
              </a:r>
              <a:r>
                <a:rPr lang="en-US" sz="3200" spc="307" dirty="0" err="1">
                  <a:solidFill>
                    <a:srgbClr val="000000"/>
                  </a:solidFill>
                  <a:latin typeface="Arial" panose="020B0604020202020204" pitchFamily="34" charset="0"/>
                  <a:cs typeface="Arial" panose="020B0604020202020204" pitchFamily="34" charset="0"/>
                </a:rPr>
                <a:t>về</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ước</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lượng</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thời</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gian</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khoảng</a:t>
              </a:r>
              <a:r>
                <a:rPr lang="en-US" sz="3200" spc="307" dirty="0">
                  <a:solidFill>
                    <a:srgbClr val="000000"/>
                  </a:solidFill>
                  <a:latin typeface="Arial" panose="020B0604020202020204" pitchFamily="34" charset="0"/>
                  <a:cs typeface="Arial" panose="020B0604020202020204" pitchFamily="34" charset="0"/>
                </a:rPr>
                <a:t> </a:t>
              </a:r>
              <a:r>
                <a:rPr lang="en-US" sz="3200" spc="307" dirty="0" err="1">
                  <a:solidFill>
                    <a:srgbClr val="000000"/>
                  </a:solidFill>
                  <a:latin typeface="Arial" panose="020B0604020202020204" pitchFamily="34" charset="0"/>
                  <a:cs typeface="Arial" panose="020B0604020202020204" pitchFamily="34" charset="0"/>
                </a:rPr>
                <a:t>cách</a:t>
              </a:r>
              <a:r>
                <a:rPr lang="en-US" sz="3200" spc="307" dirty="0">
                  <a:solidFill>
                    <a:srgbClr val="000000"/>
                  </a:solidFill>
                  <a:latin typeface="Arial" panose="020B0604020202020204" pitchFamily="34" charset="0"/>
                  <a:cs typeface="Arial" panose="020B0604020202020204" pitchFamily="34" charset="0"/>
                </a:rPr>
                <a:t>... </a:t>
              </a:r>
            </a:p>
          </p:txBody>
        </p:sp>
      </p:grpSp>
      <p:sp>
        <p:nvSpPr>
          <p:cNvPr id="7" name="AutoShape 7"/>
          <p:cNvSpPr/>
          <p:nvPr/>
        </p:nvSpPr>
        <p:spPr>
          <a:xfrm flipH="1">
            <a:off x="4239997" y="4769584"/>
            <a:ext cx="4727332" cy="1595459"/>
          </a:xfrm>
          <a:prstGeom prst="line">
            <a:avLst/>
          </a:prstGeom>
          <a:ln w="38100" cap="flat">
            <a:solidFill>
              <a:srgbClr val="FFFFFF"/>
            </a:solidFill>
            <a:prstDash val="solid"/>
            <a:headEnd type="none" w="sm" len="sm"/>
            <a:tailEnd type="arrow" w="med" len="sm"/>
          </a:ln>
        </p:spPr>
      </p:sp>
      <p:sp>
        <p:nvSpPr>
          <p:cNvPr id="8" name="TextBox 8"/>
          <p:cNvSpPr txBox="1"/>
          <p:nvPr/>
        </p:nvSpPr>
        <p:spPr>
          <a:xfrm>
            <a:off x="1028700" y="895843"/>
            <a:ext cx="11082355" cy="859536"/>
          </a:xfrm>
          <a:prstGeom prst="rect">
            <a:avLst/>
          </a:prstGeom>
        </p:spPr>
        <p:txBody>
          <a:bodyPr lIns="0" tIns="0" rIns="0" bIns="0" rtlCol="0" anchor="t">
            <a:spAutoFit/>
          </a:bodyPr>
          <a:lstStyle/>
          <a:p>
            <a:pPr>
              <a:lnSpc>
                <a:spcPts val="6912"/>
              </a:lnSpc>
            </a:pPr>
            <a:r>
              <a:rPr lang="en-US" sz="5400" spc="577" dirty="0">
                <a:solidFill>
                  <a:srgbClr val="FFFFFF"/>
                </a:solidFill>
                <a:latin typeface="Muli Heavy"/>
              </a:rPr>
              <a:t>3.NGUYÊN LÝ HOẠT ĐỘNG</a:t>
            </a:r>
          </a:p>
        </p:txBody>
      </p:sp>
      <p:sp>
        <p:nvSpPr>
          <p:cNvPr id="9" name="AutoShape 9"/>
          <p:cNvSpPr/>
          <p:nvPr/>
        </p:nvSpPr>
        <p:spPr>
          <a:xfrm>
            <a:off x="8967329" y="4769584"/>
            <a:ext cx="4997954" cy="1613509"/>
          </a:xfrm>
          <a:prstGeom prst="line">
            <a:avLst/>
          </a:prstGeom>
          <a:ln w="38100" cap="flat">
            <a:solidFill>
              <a:srgbClr val="FFFFFF"/>
            </a:solidFill>
            <a:prstDash val="solid"/>
            <a:headEnd type="none" w="sm" len="sm"/>
            <a:tailEnd type="arrow" w="med" len="sm"/>
          </a:ln>
        </p:spPr>
      </p:sp>
      <p:grpSp>
        <p:nvGrpSpPr>
          <p:cNvPr id="10" name="Group 10"/>
          <p:cNvGrpSpPr/>
          <p:nvPr/>
        </p:nvGrpSpPr>
        <p:grpSpPr>
          <a:xfrm>
            <a:off x="1299322" y="6365043"/>
            <a:ext cx="5881350" cy="1539895"/>
            <a:chOff x="0" y="0"/>
            <a:chExt cx="7841800" cy="2053194"/>
          </a:xfrm>
        </p:grpSpPr>
        <p:grpSp>
          <p:nvGrpSpPr>
            <p:cNvPr id="11" name="Group 11"/>
            <p:cNvGrpSpPr/>
            <p:nvPr/>
          </p:nvGrpSpPr>
          <p:grpSpPr>
            <a:xfrm>
              <a:off x="0" y="0"/>
              <a:ext cx="7841800" cy="2053194"/>
              <a:chOff x="0" y="0"/>
              <a:chExt cx="1574880" cy="412346"/>
            </a:xfrm>
          </p:grpSpPr>
          <p:sp>
            <p:nvSpPr>
              <p:cNvPr id="12" name="Freeform 12"/>
              <p:cNvSpPr/>
              <p:nvPr/>
            </p:nvSpPr>
            <p:spPr>
              <a:xfrm>
                <a:off x="0" y="0"/>
                <a:ext cx="1574880" cy="412346"/>
              </a:xfrm>
              <a:custGeom>
                <a:avLst/>
                <a:gdLst/>
                <a:ahLst/>
                <a:cxnLst/>
                <a:rect l="l" t="t" r="r" b="b"/>
                <a:pathLst>
                  <a:path w="1574880" h="412346">
                    <a:moveTo>
                      <a:pt x="0" y="0"/>
                    </a:moveTo>
                    <a:lnTo>
                      <a:pt x="1574880" y="0"/>
                    </a:lnTo>
                    <a:lnTo>
                      <a:pt x="1574880" y="412346"/>
                    </a:lnTo>
                    <a:lnTo>
                      <a:pt x="0" y="412346"/>
                    </a:lnTo>
                    <a:close/>
                  </a:path>
                </a:pathLst>
              </a:custGeom>
              <a:solidFill>
                <a:srgbClr val="FFFFFF"/>
              </a:solidFill>
            </p:spPr>
          </p:sp>
          <p:sp>
            <p:nvSpPr>
              <p:cNvPr id="13" name="TextBox 13"/>
              <p:cNvSpPr txBox="1"/>
              <p:nvPr/>
            </p:nvSpPr>
            <p:spPr>
              <a:xfrm>
                <a:off x="0" y="-142875"/>
                <a:ext cx="1574880" cy="555221"/>
              </a:xfrm>
              <a:prstGeom prst="rect">
                <a:avLst/>
              </a:prstGeom>
            </p:spPr>
            <p:txBody>
              <a:bodyPr lIns="50800" tIns="50800" rIns="50800" bIns="50800" rtlCol="0" anchor="ctr"/>
              <a:lstStyle/>
              <a:p>
                <a:pPr algn="ctr">
                  <a:lnSpc>
                    <a:spcPts val="3600"/>
                  </a:lnSpc>
                </a:pPr>
                <a:r>
                  <a:rPr lang="en-US" sz="1800" spc="-36">
                    <a:solidFill>
                      <a:srgbClr val="FFFFFF"/>
                    </a:solidFill>
                    <a:latin typeface="Rasputin"/>
                  </a:rPr>
                  <a:t>tt</a:t>
                </a:r>
              </a:p>
            </p:txBody>
          </p:sp>
        </p:grpSp>
        <p:sp>
          <p:nvSpPr>
            <p:cNvPr id="14" name="TextBox 14"/>
            <p:cNvSpPr txBox="1"/>
            <p:nvPr/>
          </p:nvSpPr>
          <p:spPr>
            <a:xfrm>
              <a:off x="733915" y="422698"/>
              <a:ext cx="6293492" cy="1413976"/>
            </a:xfrm>
            <a:prstGeom prst="rect">
              <a:avLst/>
            </a:prstGeom>
          </p:spPr>
          <p:txBody>
            <a:bodyPr lIns="0" tIns="0" rIns="0" bIns="0" rtlCol="0" anchor="t">
              <a:spAutoFit/>
            </a:bodyPr>
            <a:lstStyle/>
            <a:p>
              <a:pPr algn="ctr">
                <a:lnSpc>
                  <a:spcPts val="4095"/>
                </a:lnSpc>
                <a:spcBef>
                  <a:spcPct val="0"/>
                </a:spcBef>
              </a:pPr>
              <a:r>
                <a:rPr lang="en-US" sz="3199" spc="460" dirty="0" err="1">
                  <a:solidFill>
                    <a:srgbClr val="06090F"/>
                  </a:solidFill>
                  <a:latin typeface="Arial"/>
                </a:rPr>
                <a:t>Bảng</a:t>
              </a:r>
              <a:r>
                <a:rPr lang="en-US" sz="3199" spc="460" dirty="0">
                  <a:solidFill>
                    <a:srgbClr val="06090F"/>
                  </a:solidFill>
                  <a:latin typeface="Arial"/>
                </a:rPr>
                <a:t> </a:t>
              </a:r>
              <a:r>
                <a:rPr lang="en-US" sz="3199" spc="460" dirty="0" err="1">
                  <a:solidFill>
                    <a:srgbClr val="06090F"/>
                  </a:solidFill>
                  <a:latin typeface="Arial"/>
                </a:rPr>
                <a:t>định</a:t>
              </a:r>
              <a:r>
                <a:rPr lang="en-US" sz="3199" spc="460" dirty="0">
                  <a:solidFill>
                    <a:srgbClr val="06090F"/>
                  </a:solidFill>
                  <a:latin typeface="Arial"/>
                </a:rPr>
                <a:t> </a:t>
              </a:r>
              <a:r>
                <a:rPr lang="en-US" sz="3199" spc="460" dirty="0" err="1">
                  <a:solidFill>
                    <a:srgbClr val="06090F"/>
                  </a:solidFill>
                  <a:latin typeface="Arial"/>
                </a:rPr>
                <a:t>tuyến</a:t>
              </a:r>
              <a:r>
                <a:rPr lang="en-US" sz="3199" spc="460" dirty="0">
                  <a:solidFill>
                    <a:srgbClr val="06090F"/>
                  </a:solidFill>
                  <a:latin typeface="Arial"/>
                </a:rPr>
                <a:t> </a:t>
              </a:r>
              <a:r>
                <a:rPr lang="en-US" sz="3199" spc="460" dirty="0" err="1">
                  <a:solidFill>
                    <a:srgbClr val="06090F"/>
                  </a:solidFill>
                  <a:latin typeface="Arial"/>
                </a:rPr>
                <a:t>có</a:t>
              </a:r>
              <a:r>
                <a:rPr lang="en-US" sz="3199" spc="460" dirty="0">
                  <a:solidFill>
                    <a:srgbClr val="06090F"/>
                  </a:solidFill>
                  <a:latin typeface="Arial"/>
                </a:rPr>
                <a:t> </a:t>
              </a:r>
              <a:r>
                <a:rPr lang="en-US" sz="3199" spc="460" dirty="0" err="1">
                  <a:solidFill>
                    <a:srgbClr val="06090F"/>
                  </a:solidFill>
                  <a:latin typeface="Arial"/>
                </a:rPr>
                <a:t>cấu</a:t>
              </a:r>
              <a:r>
                <a:rPr lang="en-US" sz="3199" spc="460" dirty="0">
                  <a:solidFill>
                    <a:srgbClr val="06090F"/>
                  </a:solidFill>
                  <a:latin typeface="Arial"/>
                </a:rPr>
                <a:t> </a:t>
              </a:r>
              <a:r>
                <a:rPr lang="en-US" sz="3199" spc="460" dirty="0" err="1">
                  <a:solidFill>
                    <a:srgbClr val="06090F"/>
                  </a:solidFill>
                  <a:latin typeface="Arial"/>
                </a:rPr>
                <a:t>hình</a:t>
              </a:r>
              <a:r>
                <a:rPr lang="en-US" sz="3199" spc="460" dirty="0">
                  <a:solidFill>
                    <a:srgbClr val="06090F"/>
                  </a:solidFill>
                  <a:latin typeface="Arial"/>
                </a:rPr>
                <a:t> </a:t>
              </a:r>
              <a:r>
                <a:rPr lang="en-US" sz="3199" spc="460" dirty="0" err="1">
                  <a:solidFill>
                    <a:srgbClr val="06090F"/>
                  </a:solidFill>
                  <a:latin typeface="Arial"/>
                </a:rPr>
                <a:t>tĩnh</a:t>
              </a:r>
              <a:endParaRPr lang="en-US" sz="3199" spc="460" dirty="0">
                <a:solidFill>
                  <a:srgbClr val="06090F"/>
                </a:solidFill>
                <a:latin typeface="Arial"/>
              </a:endParaRPr>
            </a:p>
          </p:txBody>
        </p:sp>
      </p:grpSp>
      <p:grpSp>
        <p:nvGrpSpPr>
          <p:cNvPr id="15" name="Group 15"/>
          <p:cNvGrpSpPr/>
          <p:nvPr/>
        </p:nvGrpSpPr>
        <p:grpSpPr>
          <a:xfrm>
            <a:off x="11024608" y="6383093"/>
            <a:ext cx="5881350" cy="1539895"/>
            <a:chOff x="0" y="0"/>
            <a:chExt cx="7841800" cy="2053194"/>
          </a:xfrm>
        </p:grpSpPr>
        <p:grpSp>
          <p:nvGrpSpPr>
            <p:cNvPr id="16" name="Group 16"/>
            <p:cNvGrpSpPr/>
            <p:nvPr/>
          </p:nvGrpSpPr>
          <p:grpSpPr>
            <a:xfrm>
              <a:off x="0" y="0"/>
              <a:ext cx="7841800" cy="2053194"/>
              <a:chOff x="0" y="0"/>
              <a:chExt cx="1574880" cy="412346"/>
            </a:xfrm>
          </p:grpSpPr>
          <p:sp>
            <p:nvSpPr>
              <p:cNvPr id="17" name="Freeform 17"/>
              <p:cNvSpPr/>
              <p:nvPr/>
            </p:nvSpPr>
            <p:spPr>
              <a:xfrm>
                <a:off x="0" y="0"/>
                <a:ext cx="1574880" cy="412346"/>
              </a:xfrm>
              <a:custGeom>
                <a:avLst/>
                <a:gdLst/>
                <a:ahLst/>
                <a:cxnLst/>
                <a:rect l="l" t="t" r="r" b="b"/>
                <a:pathLst>
                  <a:path w="1574880" h="412346">
                    <a:moveTo>
                      <a:pt x="0" y="0"/>
                    </a:moveTo>
                    <a:lnTo>
                      <a:pt x="1574880" y="0"/>
                    </a:lnTo>
                    <a:lnTo>
                      <a:pt x="1574880" y="412346"/>
                    </a:lnTo>
                    <a:lnTo>
                      <a:pt x="0" y="412346"/>
                    </a:lnTo>
                    <a:close/>
                  </a:path>
                </a:pathLst>
              </a:custGeom>
              <a:solidFill>
                <a:srgbClr val="FFFFFF"/>
              </a:solidFill>
            </p:spPr>
          </p:sp>
          <p:sp>
            <p:nvSpPr>
              <p:cNvPr id="18" name="TextBox 18"/>
              <p:cNvSpPr txBox="1"/>
              <p:nvPr/>
            </p:nvSpPr>
            <p:spPr>
              <a:xfrm>
                <a:off x="0" y="-142875"/>
                <a:ext cx="1574880" cy="555221"/>
              </a:xfrm>
              <a:prstGeom prst="rect">
                <a:avLst/>
              </a:prstGeom>
            </p:spPr>
            <p:txBody>
              <a:bodyPr lIns="50800" tIns="50800" rIns="50800" bIns="50800" rtlCol="0" anchor="ctr"/>
              <a:lstStyle/>
              <a:p>
                <a:pPr algn="ctr">
                  <a:lnSpc>
                    <a:spcPts val="3600"/>
                  </a:lnSpc>
                </a:pPr>
                <a:r>
                  <a:rPr lang="en-US" sz="1800" spc="-36">
                    <a:solidFill>
                      <a:srgbClr val="FFFFFF"/>
                    </a:solidFill>
                    <a:latin typeface="Rasputin"/>
                  </a:rPr>
                  <a:t>tt</a:t>
                </a:r>
              </a:p>
            </p:txBody>
          </p:sp>
        </p:grpSp>
        <p:sp>
          <p:nvSpPr>
            <p:cNvPr id="19" name="TextBox 19"/>
            <p:cNvSpPr txBox="1"/>
            <p:nvPr/>
          </p:nvSpPr>
          <p:spPr>
            <a:xfrm>
              <a:off x="733915" y="422698"/>
              <a:ext cx="6293492" cy="1413976"/>
            </a:xfrm>
            <a:prstGeom prst="rect">
              <a:avLst/>
            </a:prstGeom>
          </p:spPr>
          <p:txBody>
            <a:bodyPr lIns="0" tIns="0" rIns="0" bIns="0" rtlCol="0" anchor="t">
              <a:spAutoFit/>
            </a:bodyPr>
            <a:lstStyle/>
            <a:p>
              <a:pPr algn="ctr">
                <a:lnSpc>
                  <a:spcPts val="4095"/>
                </a:lnSpc>
                <a:spcBef>
                  <a:spcPct val="0"/>
                </a:spcBef>
              </a:pPr>
              <a:r>
                <a:rPr lang="en-US" sz="3199" spc="460">
                  <a:solidFill>
                    <a:srgbClr val="06090F"/>
                  </a:solidFill>
                  <a:latin typeface="Arial"/>
                </a:rPr>
                <a:t>Bảng định tuyến có cấu hình động</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943100"/>
            <a:ext cx="15877258" cy="1759010"/>
            <a:chOff x="0" y="0"/>
            <a:chExt cx="21169677" cy="2345347"/>
          </a:xfrm>
        </p:grpSpPr>
        <p:grpSp>
          <p:nvGrpSpPr>
            <p:cNvPr id="3" name="Group 3"/>
            <p:cNvGrpSpPr/>
            <p:nvPr/>
          </p:nvGrpSpPr>
          <p:grpSpPr>
            <a:xfrm>
              <a:off x="0" y="0"/>
              <a:ext cx="21169677" cy="2345347"/>
              <a:chOff x="0" y="0"/>
              <a:chExt cx="4181665" cy="463278"/>
            </a:xfrm>
          </p:grpSpPr>
          <p:sp>
            <p:nvSpPr>
              <p:cNvPr id="4" name="Freeform 4"/>
              <p:cNvSpPr/>
              <p:nvPr/>
            </p:nvSpPr>
            <p:spPr>
              <a:xfrm>
                <a:off x="0" y="0"/>
                <a:ext cx="4181665" cy="463278"/>
              </a:xfrm>
              <a:custGeom>
                <a:avLst/>
                <a:gdLst/>
                <a:ahLst/>
                <a:cxnLst/>
                <a:rect l="l" t="t" r="r" b="b"/>
                <a:pathLst>
                  <a:path w="4181665" h="463278">
                    <a:moveTo>
                      <a:pt x="24868" y="0"/>
                    </a:moveTo>
                    <a:lnTo>
                      <a:pt x="4156796" y="0"/>
                    </a:lnTo>
                    <a:cubicBezTo>
                      <a:pt x="4163392" y="0"/>
                      <a:pt x="4169717" y="2620"/>
                      <a:pt x="4174381" y="7284"/>
                    </a:cubicBezTo>
                    <a:cubicBezTo>
                      <a:pt x="4179045" y="11947"/>
                      <a:pt x="4181665" y="18273"/>
                      <a:pt x="4181665" y="24868"/>
                    </a:cubicBezTo>
                    <a:lnTo>
                      <a:pt x="4181665" y="438410"/>
                    </a:lnTo>
                    <a:cubicBezTo>
                      <a:pt x="4181665" y="445006"/>
                      <a:pt x="4179045" y="451331"/>
                      <a:pt x="4174381" y="455995"/>
                    </a:cubicBezTo>
                    <a:cubicBezTo>
                      <a:pt x="4169717" y="460658"/>
                      <a:pt x="4163392" y="463278"/>
                      <a:pt x="4156796" y="463278"/>
                    </a:cubicBezTo>
                    <a:lnTo>
                      <a:pt x="24868" y="463278"/>
                    </a:lnTo>
                    <a:cubicBezTo>
                      <a:pt x="18273" y="463278"/>
                      <a:pt x="11947" y="460658"/>
                      <a:pt x="7284" y="455995"/>
                    </a:cubicBezTo>
                    <a:cubicBezTo>
                      <a:pt x="2620" y="451331"/>
                      <a:pt x="0" y="445006"/>
                      <a:pt x="0" y="438410"/>
                    </a:cubicBezTo>
                    <a:lnTo>
                      <a:pt x="0" y="24868"/>
                    </a:lnTo>
                    <a:cubicBezTo>
                      <a:pt x="0" y="18273"/>
                      <a:pt x="2620" y="11947"/>
                      <a:pt x="7284" y="7284"/>
                    </a:cubicBezTo>
                    <a:cubicBezTo>
                      <a:pt x="11947" y="2620"/>
                      <a:pt x="18273" y="0"/>
                      <a:pt x="24868" y="0"/>
                    </a:cubicBezTo>
                    <a:close/>
                  </a:path>
                </a:pathLst>
              </a:custGeom>
              <a:solidFill>
                <a:srgbClr val="FFFFFF"/>
              </a:solidFill>
            </p:spPr>
          </p:sp>
          <p:sp>
            <p:nvSpPr>
              <p:cNvPr id="5" name="TextBox 5"/>
              <p:cNvSpPr txBox="1"/>
              <p:nvPr/>
            </p:nvSpPr>
            <p:spPr>
              <a:xfrm>
                <a:off x="0" y="-57150"/>
                <a:ext cx="4181665" cy="520428"/>
              </a:xfrm>
              <a:prstGeom prst="rect">
                <a:avLst/>
              </a:prstGeom>
            </p:spPr>
            <p:txBody>
              <a:bodyPr lIns="50800" tIns="50800" rIns="50800" bIns="50800" rtlCol="0" anchor="ctr"/>
              <a:lstStyle/>
              <a:p>
                <a:pPr algn="ctr">
                  <a:lnSpc>
                    <a:spcPts val="2415"/>
                  </a:lnSpc>
                </a:pPr>
                <a:endParaRPr/>
              </a:p>
            </p:txBody>
          </p:sp>
        </p:grpSp>
        <p:sp>
          <p:nvSpPr>
            <p:cNvPr id="6" name="TextBox 6"/>
            <p:cNvSpPr txBox="1"/>
            <p:nvPr/>
          </p:nvSpPr>
          <p:spPr>
            <a:xfrm>
              <a:off x="787635" y="460679"/>
              <a:ext cx="19777670" cy="1514052"/>
            </a:xfrm>
            <a:prstGeom prst="rect">
              <a:avLst/>
            </a:prstGeom>
          </p:spPr>
          <p:txBody>
            <a:bodyPr lIns="0" tIns="0" rIns="0" bIns="0" rtlCol="0" anchor="t">
              <a:spAutoFit/>
            </a:bodyPr>
            <a:lstStyle/>
            <a:p>
              <a:pPr>
                <a:lnSpc>
                  <a:spcPts val="4480"/>
                </a:lnSpc>
              </a:pPr>
              <a:r>
                <a:rPr lang="en-US" sz="3200" spc="307">
                  <a:solidFill>
                    <a:srgbClr val="000000"/>
                  </a:solidFill>
                  <a:latin typeface="Arial"/>
                </a:rPr>
                <a:t>Khi một gói tin đến Router, Router sẽ thực hiện các việc kiểm tra địa chỉ IP đích của các gói tin:</a:t>
              </a:r>
            </a:p>
          </p:txBody>
        </p:sp>
      </p:grpSp>
      <p:sp>
        <p:nvSpPr>
          <p:cNvPr id="7" name="TextBox 7"/>
          <p:cNvSpPr txBox="1"/>
          <p:nvPr/>
        </p:nvSpPr>
        <p:spPr>
          <a:xfrm>
            <a:off x="1028700" y="647700"/>
            <a:ext cx="11082355" cy="859536"/>
          </a:xfrm>
          <a:prstGeom prst="rect">
            <a:avLst/>
          </a:prstGeom>
        </p:spPr>
        <p:txBody>
          <a:bodyPr lIns="0" tIns="0" rIns="0" bIns="0" rtlCol="0" anchor="t">
            <a:spAutoFit/>
          </a:bodyPr>
          <a:lstStyle/>
          <a:p>
            <a:pPr>
              <a:lnSpc>
                <a:spcPts val="6912"/>
              </a:lnSpc>
            </a:pPr>
            <a:r>
              <a:rPr lang="en-US" sz="5400" spc="577" dirty="0">
                <a:solidFill>
                  <a:srgbClr val="FFFFFF"/>
                </a:solidFill>
                <a:latin typeface="Muli Heavy"/>
              </a:rPr>
              <a:t>3.NGUYÊN LÝ HOẠT ĐỘNG</a:t>
            </a:r>
          </a:p>
        </p:txBody>
      </p:sp>
      <mc:AlternateContent xmlns:mc="http://schemas.openxmlformats.org/markup-compatibility/2006">
        <mc:Choice xmlns:a14="http://schemas.microsoft.com/office/drawing/2010/main" Requires="a14">
          <p:sp>
            <p:nvSpPr>
              <p:cNvPr id="8" name="Flowchart: Decision 7"/>
              <p:cNvSpPr/>
              <p:nvPr/>
            </p:nvSpPr>
            <p:spPr>
              <a:xfrm>
                <a:off x="457200" y="4762500"/>
                <a:ext cx="6400800" cy="2516843"/>
              </a:xfrm>
              <a:prstGeom prst="flowChartDecisi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err="1" smtClean="0"/>
                  <a:t>Địa</a:t>
                </a:r>
                <a:r>
                  <a:rPr lang="en-US" sz="2400" dirty="0" smtClean="0"/>
                  <a:t> </a:t>
                </a:r>
                <a:r>
                  <a:rPr lang="en-US" sz="2400" dirty="0" err="1" smtClean="0"/>
                  <a:t>chỉ</a:t>
                </a:r>
                <a:r>
                  <a:rPr lang="en-US" sz="2400" dirty="0" smtClean="0"/>
                  <a:t> </a:t>
                </a:r>
                <a:r>
                  <a:rPr lang="en-US" sz="2400" dirty="0" err="1" smtClean="0"/>
                  <a:t>mạng</a:t>
                </a:r>
                <a:r>
                  <a:rPr lang="en-US" sz="2400" dirty="0" smtClean="0"/>
                  <a:t> </a:t>
                </a:r>
                <a:r>
                  <a:rPr lang="en-US" sz="2400" dirty="0" err="1" smtClean="0"/>
                  <a:t>của</a:t>
                </a:r>
                <a:r>
                  <a:rPr lang="en-US" sz="2400" dirty="0" smtClean="0"/>
                  <a:t> IP </a:t>
                </a:r>
                <a:endParaRPr lang="en-US" sz="2400" i="1" dirty="0" smtClean="0">
                  <a:solidFill>
                    <a:srgbClr val="FF0000"/>
                  </a:solidFill>
                  <a:latin typeface="Cambria Math" panose="02040503050406030204" pitchFamily="18" charset="0"/>
                  <a:ea typeface="Cambria Math" panose="02040503050406030204" pitchFamily="18" charset="0"/>
                </a:endParaRPr>
              </a:p>
              <a:p>
                <a:pPr algn="ctr"/>
                <a14:m>
                  <m:oMath xmlns:m="http://schemas.openxmlformats.org/officeDocument/2006/math">
                    <m:r>
                      <a:rPr lang="en-US" sz="3600" b="1" i="1" smtClean="0">
                        <a:solidFill>
                          <a:srgbClr val="FF0000"/>
                        </a:solidFill>
                        <a:latin typeface="Cambria Math" panose="02040503050406030204" pitchFamily="18" charset="0"/>
                        <a:ea typeface="Cambria Math" panose="02040503050406030204" pitchFamily="18" charset="0"/>
                      </a:rPr>
                      <m:t>∈</m:t>
                    </m:r>
                  </m:oMath>
                </a14:m>
                <a:r>
                  <a:rPr lang="en-US" sz="2400" dirty="0" smtClean="0"/>
                  <a:t> </a:t>
                </a:r>
              </a:p>
              <a:p>
                <a:pPr algn="ctr"/>
                <a:r>
                  <a:rPr lang="en-US" sz="2400" dirty="0" smtClean="0"/>
                  <a:t>bảng </a:t>
                </a:r>
                <a:r>
                  <a:rPr lang="en-US" sz="2400" dirty="0" err="1" smtClean="0"/>
                  <a:t>định</a:t>
                </a:r>
                <a:r>
                  <a:rPr lang="en-US" sz="2400" dirty="0" smtClean="0"/>
                  <a:t> </a:t>
                </a:r>
                <a:r>
                  <a:rPr lang="en-US" sz="2400" dirty="0" err="1" smtClean="0"/>
                  <a:t>tuyến</a:t>
                </a:r>
                <a:endParaRPr lang="en-US" sz="2400" dirty="0"/>
              </a:p>
            </p:txBody>
          </p:sp>
        </mc:Choice>
        <mc:Fallback>
          <p:sp>
            <p:nvSpPr>
              <p:cNvPr id="8" name="Flowchart: Decision 7"/>
              <p:cNvSpPr>
                <a:spLocks noRot="1" noChangeAspect="1" noMove="1" noResize="1" noEditPoints="1" noAdjustHandles="1" noChangeArrowheads="1" noChangeShapeType="1" noTextEdit="1"/>
              </p:cNvSpPr>
              <p:nvPr/>
            </p:nvSpPr>
            <p:spPr>
              <a:xfrm>
                <a:off x="457200" y="4762500"/>
                <a:ext cx="6400800" cy="2516843"/>
              </a:xfrm>
              <a:prstGeom prst="flowChartDecision">
                <a:avLst/>
              </a:prstGeom>
              <a:blipFill>
                <a:blip r:embed="rId2"/>
                <a:stretch>
                  <a:fillRect/>
                </a:stretch>
              </a:blipFill>
            </p:spPr>
            <p:txBody>
              <a:bodyPr/>
              <a:lstStyle/>
              <a:p>
                <a:r>
                  <a:rPr lang="en-US">
                    <a:noFill/>
                  </a:rPr>
                  <a:t> </a:t>
                </a:r>
              </a:p>
            </p:txBody>
          </p:sp>
        </mc:Fallback>
      </mc:AlternateContent>
      <p:sp>
        <p:nvSpPr>
          <p:cNvPr id="11" name="Rectangle 10"/>
          <p:cNvSpPr/>
          <p:nvPr/>
        </p:nvSpPr>
        <p:spPr>
          <a:xfrm>
            <a:off x="10432473" y="4152900"/>
            <a:ext cx="4655127"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Router </a:t>
            </a:r>
            <a:r>
              <a:rPr lang="en-US" sz="2400" dirty="0" err="1" smtClean="0"/>
              <a:t>sẽ</a:t>
            </a:r>
            <a:r>
              <a:rPr lang="en-US" sz="2400" dirty="0" smtClean="0"/>
              <a:t> </a:t>
            </a:r>
            <a:r>
              <a:rPr lang="en-US" sz="2400" dirty="0" err="1" smtClean="0"/>
              <a:t>gửi</a:t>
            </a:r>
            <a:r>
              <a:rPr lang="en-US" sz="2400" dirty="0" smtClean="0"/>
              <a:t> </a:t>
            </a:r>
            <a:r>
              <a:rPr lang="en-US" sz="2400" dirty="0" err="1" smtClean="0"/>
              <a:t>ra</a:t>
            </a:r>
            <a:r>
              <a:rPr lang="en-US" sz="2400" dirty="0" smtClean="0"/>
              <a:t> </a:t>
            </a:r>
            <a:r>
              <a:rPr lang="en-US" sz="2400" dirty="0" err="1" smtClean="0"/>
              <a:t>cổng</a:t>
            </a:r>
            <a:r>
              <a:rPr lang="en-US" sz="2400" dirty="0" smtClean="0"/>
              <a:t> </a:t>
            </a:r>
            <a:r>
              <a:rPr lang="en-US" sz="2400" dirty="0" err="1" smtClean="0"/>
              <a:t>tương</a:t>
            </a:r>
            <a:r>
              <a:rPr lang="en-US" sz="2400" dirty="0" smtClean="0"/>
              <a:t> </a:t>
            </a:r>
            <a:r>
              <a:rPr lang="en-US" sz="2400" dirty="0" err="1" smtClean="0"/>
              <a:t>ứng</a:t>
            </a:r>
            <a:endParaRPr lang="en-US" sz="2400" dirty="0"/>
          </a:p>
        </p:txBody>
      </p:sp>
      <p:grpSp>
        <p:nvGrpSpPr>
          <p:cNvPr id="20" name="Group 19"/>
          <p:cNvGrpSpPr/>
          <p:nvPr/>
        </p:nvGrpSpPr>
        <p:grpSpPr>
          <a:xfrm>
            <a:off x="6858000" y="4572000"/>
            <a:ext cx="3574473" cy="1448922"/>
            <a:chOff x="6858000" y="4572000"/>
            <a:chExt cx="3574473" cy="1448922"/>
          </a:xfrm>
        </p:grpSpPr>
        <p:cxnSp>
          <p:nvCxnSpPr>
            <p:cNvPr id="10" name="Straight Arrow Connector 9"/>
            <p:cNvCxnSpPr>
              <a:stCxn id="8" idx="3"/>
              <a:endCxn id="11" idx="1"/>
            </p:cNvCxnSpPr>
            <p:nvPr/>
          </p:nvCxnSpPr>
          <p:spPr>
            <a:xfrm flipV="1">
              <a:off x="6858000" y="4572000"/>
              <a:ext cx="3574473" cy="144892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8222352" y="4825967"/>
              <a:ext cx="388248" cy="584775"/>
            </a:xfrm>
            <a:prstGeom prst="rect">
              <a:avLst/>
            </a:prstGeom>
          </p:spPr>
          <p:txBody>
            <a:bodyPr wrap="none">
              <a:spAutoFit/>
            </a:bodyPr>
            <a:lstStyle/>
            <a:p>
              <a:r>
                <a:rPr lang="en-US" sz="3200" b="1" dirty="0">
                  <a:solidFill>
                    <a:schemeClr val="bg1"/>
                  </a:solidFill>
                </a:rPr>
                <a:t>T</a:t>
              </a:r>
              <a:endParaRPr lang="en-US" sz="3200" b="1" dirty="0">
                <a:solidFill>
                  <a:schemeClr val="bg1"/>
                </a:solidFill>
              </a:endParaRPr>
            </a:p>
          </p:txBody>
        </p:sp>
      </p:grpSp>
      <p:grpSp>
        <p:nvGrpSpPr>
          <p:cNvPr id="22" name="Group 21"/>
          <p:cNvGrpSpPr/>
          <p:nvPr/>
        </p:nvGrpSpPr>
        <p:grpSpPr>
          <a:xfrm>
            <a:off x="6858000" y="6020924"/>
            <a:ext cx="2531853" cy="570379"/>
            <a:chOff x="6858000" y="6020921"/>
            <a:chExt cx="3844666" cy="742050"/>
          </a:xfrm>
        </p:grpSpPr>
        <p:cxnSp>
          <p:nvCxnSpPr>
            <p:cNvPr id="17" name="Straight Arrow Connector 16"/>
            <p:cNvCxnSpPr>
              <a:stCxn id="8" idx="3"/>
              <a:endCxn id="23" idx="1"/>
            </p:cNvCxnSpPr>
            <p:nvPr/>
          </p:nvCxnSpPr>
          <p:spPr>
            <a:xfrm>
              <a:off x="6858000" y="6020921"/>
              <a:ext cx="3844666" cy="34733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1" name="Rectangle 20"/>
            <p:cNvSpPr/>
            <p:nvPr/>
          </p:nvSpPr>
          <p:spPr>
            <a:xfrm>
              <a:off x="8246533" y="6178196"/>
              <a:ext cx="373820" cy="584775"/>
            </a:xfrm>
            <a:prstGeom prst="rect">
              <a:avLst/>
            </a:prstGeom>
          </p:spPr>
          <p:txBody>
            <a:bodyPr wrap="none">
              <a:spAutoFit/>
            </a:bodyPr>
            <a:lstStyle/>
            <a:p>
              <a:r>
                <a:rPr lang="en-US" sz="3200" b="1" dirty="0" smtClean="0">
                  <a:solidFill>
                    <a:schemeClr val="bg1"/>
                  </a:solidFill>
                </a:rPr>
                <a:t>F</a:t>
              </a:r>
              <a:endParaRPr lang="en-US" sz="3200" b="1" dirty="0">
                <a:solidFill>
                  <a:schemeClr val="bg1"/>
                </a:solidFill>
              </a:endParaRPr>
            </a:p>
          </p:txBody>
        </p:sp>
      </p:grpSp>
      <p:sp>
        <p:nvSpPr>
          <p:cNvPr id="23" name="Flowchart: Decision 22"/>
          <p:cNvSpPr/>
          <p:nvPr/>
        </p:nvSpPr>
        <p:spPr>
          <a:xfrm>
            <a:off x="9389853" y="5296462"/>
            <a:ext cx="5240547" cy="1982882"/>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smtClean="0"/>
              <a:t>Bảng</a:t>
            </a:r>
            <a:r>
              <a:rPr lang="en-US" sz="2400" dirty="0" smtClean="0"/>
              <a:t> </a:t>
            </a:r>
            <a:r>
              <a:rPr lang="en-US" sz="2400" dirty="0" err="1" smtClean="0"/>
              <a:t>định</a:t>
            </a:r>
            <a:r>
              <a:rPr lang="en-US" sz="2400" dirty="0" smtClean="0"/>
              <a:t> </a:t>
            </a:r>
            <a:r>
              <a:rPr lang="en-US" sz="2400" dirty="0" err="1" smtClean="0"/>
              <a:t>tuyến</a:t>
            </a:r>
            <a:r>
              <a:rPr lang="en-US" sz="2400" dirty="0" smtClean="0"/>
              <a:t> </a:t>
            </a:r>
            <a:r>
              <a:rPr lang="en-US" sz="2400" dirty="0" err="1" smtClean="0"/>
              <a:t>có</a:t>
            </a:r>
            <a:r>
              <a:rPr lang="en-US" sz="2400" dirty="0" smtClean="0"/>
              <a:t> </a:t>
            </a:r>
            <a:r>
              <a:rPr lang="en-US" sz="2400" dirty="0" err="1" smtClean="0"/>
              <a:t>khai</a:t>
            </a:r>
            <a:r>
              <a:rPr lang="en-US" sz="2400" dirty="0" smtClean="0"/>
              <a:t> </a:t>
            </a:r>
            <a:r>
              <a:rPr lang="en-US" sz="2400" dirty="0" err="1" smtClean="0"/>
              <a:t>báo</a:t>
            </a:r>
            <a:r>
              <a:rPr lang="en-US" sz="2400" dirty="0" smtClean="0"/>
              <a:t> </a:t>
            </a:r>
            <a:r>
              <a:rPr lang="en-US" sz="2400" dirty="0" smtClean="0">
                <a:solidFill>
                  <a:srgbClr val="FF0000"/>
                </a:solidFill>
              </a:rPr>
              <a:t>Default Gateway</a:t>
            </a:r>
            <a:endParaRPr lang="en-US" sz="2400" dirty="0">
              <a:solidFill>
                <a:srgbClr val="FF0000"/>
              </a:solidFill>
            </a:endParaRPr>
          </a:p>
        </p:txBody>
      </p:sp>
      <p:grpSp>
        <p:nvGrpSpPr>
          <p:cNvPr id="30" name="Group 29"/>
          <p:cNvGrpSpPr/>
          <p:nvPr/>
        </p:nvGrpSpPr>
        <p:grpSpPr>
          <a:xfrm>
            <a:off x="9230176" y="7279343"/>
            <a:ext cx="2779951" cy="1044131"/>
            <a:chOff x="9230176" y="7279343"/>
            <a:chExt cx="2779951" cy="1044131"/>
          </a:xfrm>
        </p:grpSpPr>
        <p:cxnSp>
          <p:nvCxnSpPr>
            <p:cNvPr id="28" name="Straight Arrow Connector 27"/>
            <p:cNvCxnSpPr>
              <a:stCxn id="23" idx="2"/>
              <a:endCxn id="31" idx="0"/>
            </p:cNvCxnSpPr>
            <p:nvPr/>
          </p:nvCxnSpPr>
          <p:spPr>
            <a:xfrm flipH="1">
              <a:off x="9230176" y="7279344"/>
              <a:ext cx="2779951" cy="1044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0238349" y="7279343"/>
              <a:ext cx="388248" cy="584775"/>
            </a:xfrm>
            <a:prstGeom prst="rect">
              <a:avLst/>
            </a:prstGeom>
          </p:spPr>
          <p:txBody>
            <a:bodyPr wrap="none">
              <a:spAutoFit/>
            </a:bodyPr>
            <a:lstStyle/>
            <a:p>
              <a:r>
                <a:rPr lang="en-US" sz="3200" b="1" dirty="0">
                  <a:solidFill>
                    <a:schemeClr val="bg1"/>
                  </a:solidFill>
                </a:rPr>
                <a:t>T</a:t>
              </a:r>
              <a:endParaRPr lang="en-US" sz="3200" b="1" dirty="0">
                <a:solidFill>
                  <a:schemeClr val="bg1"/>
                </a:solidFill>
              </a:endParaRPr>
            </a:p>
          </p:txBody>
        </p:sp>
      </p:grpSp>
      <p:sp>
        <p:nvSpPr>
          <p:cNvPr id="31" name="Rectangle 30"/>
          <p:cNvSpPr/>
          <p:nvPr/>
        </p:nvSpPr>
        <p:spPr>
          <a:xfrm>
            <a:off x="7143014" y="8323474"/>
            <a:ext cx="4174323" cy="1524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smtClean="0"/>
              <a:t>Gói</a:t>
            </a:r>
            <a:r>
              <a:rPr lang="en-US" sz="2400" dirty="0" smtClean="0"/>
              <a:t> tin </a:t>
            </a:r>
            <a:r>
              <a:rPr lang="en-US" sz="2400" dirty="0" err="1" smtClean="0"/>
              <a:t>sẽ</a:t>
            </a:r>
            <a:r>
              <a:rPr lang="en-US" sz="2400" dirty="0" smtClean="0"/>
              <a:t> </a:t>
            </a:r>
            <a:r>
              <a:rPr lang="en-US" sz="2400" dirty="0" err="1" smtClean="0"/>
              <a:t>được</a:t>
            </a:r>
            <a:r>
              <a:rPr lang="en-US" sz="2400" dirty="0" smtClean="0"/>
              <a:t> Router </a:t>
            </a:r>
            <a:r>
              <a:rPr lang="en-US" sz="2400" dirty="0" err="1" smtClean="0"/>
              <a:t>đưa</a:t>
            </a:r>
            <a:r>
              <a:rPr lang="en-US" sz="2400" dirty="0" smtClean="0"/>
              <a:t> </a:t>
            </a:r>
            <a:r>
              <a:rPr lang="en-US" sz="2400" dirty="0" err="1" smtClean="0"/>
              <a:t>đến</a:t>
            </a:r>
            <a:r>
              <a:rPr lang="en-US" sz="2400" dirty="0" smtClean="0"/>
              <a:t> Default Gateway </a:t>
            </a:r>
            <a:r>
              <a:rPr lang="en-US" sz="2400" dirty="0" err="1" smtClean="0"/>
              <a:t>tương</a:t>
            </a:r>
            <a:r>
              <a:rPr lang="en-US" sz="2400" dirty="0" smtClean="0"/>
              <a:t> </a:t>
            </a:r>
            <a:r>
              <a:rPr lang="en-US" sz="2400" dirty="0" err="1" smtClean="0"/>
              <a:t>ứng</a:t>
            </a:r>
            <a:endParaRPr lang="en-US" sz="2400" dirty="0"/>
          </a:p>
        </p:txBody>
      </p:sp>
      <p:grpSp>
        <p:nvGrpSpPr>
          <p:cNvPr id="34" name="Group 33"/>
          <p:cNvGrpSpPr/>
          <p:nvPr/>
        </p:nvGrpSpPr>
        <p:grpSpPr>
          <a:xfrm>
            <a:off x="10936017" y="7279344"/>
            <a:ext cx="3694383" cy="1281250"/>
            <a:chOff x="8841928" y="6697827"/>
            <a:chExt cx="3694383" cy="1281250"/>
          </a:xfrm>
        </p:grpSpPr>
        <p:cxnSp>
          <p:nvCxnSpPr>
            <p:cNvPr id="35" name="Straight Arrow Connector 34"/>
            <p:cNvCxnSpPr>
              <a:stCxn id="23" idx="2"/>
              <a:endCxn id="40" idx="0"/>
            </p:cNvCxnSpPr>
            <p:nvPr/>
          </p:nvCxnSpPr>
          <p:spPr>
            <a:xfrm>
              <a:off x="9916038" y="6697827"/>
              <a:ext cx="2620273" cy="9888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8841928" y="7394302"/>
              <a:ext cx="184731" cy="584775"/>
            </a:xfrm>
            <a:prstGeom prst="rect">
              <a:avLst/>
            </a:prstGeom>
          </p:spPr>
          <p:txBody>
            <a:bodyPr wrap="none">
              <a:spAutoFit/>
            </a:bodyPr>
            <a:lstStyle/>
            <a:p>
              <a:endParaRPr lang="en-US" sz="3200" b="1" dirty="0">
                <a:solidFill>
                  <a:schemeClr val="bg1"/>
                </a:solidFill>
              </a:endParaRPr>
            </a:p>
          </p:txBody>
        </p:sp>
      </p:grpSp>
      <p:sp>
        <p:nvSpPr>
          <p:cNvPr id="39" name="Rectangle 38"/>
          <p:cNvSpPr/>
          <p:nvPr/>
        </p:nvSpPr>
        <p:spPr>
          <a:xfrm>
            <a:off x="13194496" y="7271965"/>
            <a:ext cx="373820" cy="584775"/>
          </a:xfrm>
          <a:prstGeom prst="rect">
            <a:avLst/>
          </a:prstGeom>
        </p:spPr>
        <p:txBody>
          <a:bodyPr wrap="none">
            <a:spAutoFit/>
          </a:bodyPr>
          <a:lstStyle/>
          <a:p>
            <a:r>
              <a:rPr lang="en-US" sz="3200" b="1" dirty="0" smtClean="0">
                <a:solidFill>
                  <a:schemeClr val="bg1"/>
                </a:solidFill>
              </a:rPr>
              <a:t>F</a:t>
            </a:r>
            <a:endParaRPr lang="en-US" sz="3200" dirty="0"/>
          </a:p>
        </p:txBody>
      </p:sp>
      <p:sp>
        <p:nvSpPr>
          <p:cNvPr id="40" name="Rectangle 39"/>
          <p:cNvSpPr/>
          <p:nvPr/>
        </p:nvSpPr>
        <p:spPr>
          <a:xfrm>
            <a:off x="12543238" y="8268206"/>
            <a:ext cx="4174323" cy="1524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smtClean="0"/>
              <a:t>Gói</a:t>
            </a:r>
            <a:r>
              <a:rPr lang="en-US" sz="2400" dirty="0" smtClean="0"/>
              <a:t> tin </a:t>
            </a:r>
            <a:r>
              <a:rPr lang="en-US" sz="2400" dirty="0" err="1" smtClean="0"/>
              <a:t>sẽ</a:t>
            </a:r>
            <a:r>
              <a:rPr lang="en-US" sz="2400" dirty="0" smtClean="0"/>
              <a:t> </a:t>
            </a:r>
            <a:r>
              <a:rPr lang="en-US" sz="2400" dirty="0" err="1" smtClean="0"/>
              <a:t>được</a:t>
            </a:r>
            <a:r>
              <a:rPr lang="en-US" sz="2400" dirty="0" smtClean="0"/>
              <a:t> </a:t>
            </a:r>
            <a:r>
              <a:rPr lang="en-US" sz="2400" dirty="0" err="1" smtClean="0"/>
              <a:t>loại</a:t>
            </a:r>
            <a:r>
              <a:rPr lang="en-US" sz="2400" dirty="0" smtClean="0"/>
              <a:t> </a:t>
            </a:r>
            <a:r>
              <a:rPr lang="en-US" sz="2400" dirty="0" err="1" smtClean="0"/>
              <a:t>bỏ</a:t>
            </a:r>
            <a:endParaRPr 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barn(inVertical)">
                                      <p:cBhvr>
                                        <p:cTn id="41" dur="500"/>
                                        <p:tgtEl>
                                          <p:spTgt spid="34"/>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barn(inVertical)">
                                      <p:cBhvr>
                                        <p:cTn id="44" dur="500"/>
                                        <p:tgtEl>
                                          <p:spTgt spid="3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arn(inVertical)">
                                      <p:cBhvr>
                                        <p:cTn id="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3" grpId="0" animBg="1"/>
      <p:bldP spid="31" grpId="0" animBg="1"/>
      <p:bldP spid="39" grpId="0"/>
      <p:bldP spid="4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290</Words>
  <Application>Microsoft Office PowerPoint</Application>
  <PresentationFormat>Custom</PresentationFormat>
  <Paragraphs>57</Paragraphs>
  <Slides>12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Bebas Neue</vt:lpstr>
      <vt:lpstr>Arial </vt:lpstr>
      <vt:lpstr>Inter</vt:lpstr>
      <vt:lpstr>Calibri</vt:lpstr>
      <vt:lpstr>Cambria Math</vt:lpstr>
      <vt:lpstr>Arial</vt:lpstr>
      <vt:lpstr>Rasputin</vt:lpstr>
      <vt:lpstr>Montserrat Bold</vt:lpstr>
      <vt:lpstr>Muli Heavy</vt:lpstr>
      <vt:lpstr>Arial Bold</vt:lpstr>
      <vt:lpstr>Inter Bold</vt:lpstr>
      <vt:lpstr>Archivo Black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Router</dc:title>
  <cp:lastModifiedBy>NGUYEN TRANG</cp:lastModifiedBy>
  <cp:revision>4</cp:revision>
  <dcterms:created xsi:type="dcterms:W3CDTF">2006-08-16T00:00:00Z</dcterms:created>
  <dcterms:modified xsi:type="dcterms:W3CDTF">2023-10-28T15:18:15Z</dcterms:modified>
  <dc:identifier>DAFyg_sF9RY</dc:identifier>
</cp:coreProperties>
</file>